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44"/>
  </p:notesMasterIdLst>
  <p:sldIdLst>
    <p:sldId id="256" r:id="rId2"/>
    <p:sldId id="374" r:id="rId3"/>
    <p:sldId id="438" r:id="rId4"/>
    <p:sldId id="439" r:id="rId5"/>
    <p:sldId id="440" r:id="rId6"/>
    <p:sldId id="435" r:id="rId7"/>
    <p:sldId id="363" r:id="rId8"/>
    <p:sldId id="441" r:id="rId9"/>
    <p:sldId id="442" r:id="rId10"/>
    <p:sldId id="443" r:id="rId11"/>
    <p:sldId id="477" r:id="rId12"/>
    <p:sldId id="444" r:id="rId13"/>
    <p:sldId id="468" r:id="rId14"/>
    <p:sldId id="469" r:id="rId15"/>
    <p:sldId id="470" r:id="rId16"/>
    <p:sldId id="471" r:id="rId17"/>
    <p:sldId id="472" r:id="rId18"/>
    <p:sldId id="473" r:id="rId19"/>
    <p:sldId id="474" r:id="rId20"/>
    <p:sldId id="445" r:id="rId21"/>
    <p:sldId id="446" r:id="rId22"/>
    <p:sldId id="447" r:id="rId23"/>
    <p:sldId id="453" r:id="rId24"/>
    <p:sldId id="450" r:id="rId25"/>
    <p:sldId id="451" r:id="rId26"/>
    <p:sldId id="452" r:id="rId27"/>
    <p:sldId id="454" r:id="rId28"/>
    <p:sldId id="455" r:id="rId29"/>
    <p:sldId id="456" r:id="rId30"/>
    <p:sldId id="478" r:id="rId31"/>
    <p:sldId id="457" r:id="rId32"/>
    <p:sldId id="458" r:id="rId33"/>
    <p:sldId id="459" r:id="rId34"/>
    <p:sldId id="460" r:id="rId35"/>
    <p:sldId id="461" r:id="rId36"/>
    <p:sldId id="463" r:id="rId37"/>
    <p:sldId id="464" r:id="rId38"/>
    <p:sldId id="465" r:id="rId39"/>
    <p:sldId id="462" r:id="rId40"/>
    <p:sldId id="466" r:id="rId41"/>
    <p:sldId id="467" r:id="rId42"/>
    <p:sldId id="348" r:id="rId43"/>
  </p:sldIdLst>
  <p:sldSz cx="9144000" cy="5143500" type="screen16x9"/>
  <p:notesSz cx="6858000" cy="9144000"/>
  <p:embeddedFontLst>
    <p:embeddedFont>
      <p:font typeface="Montserrat" panose="00000500000000000000" pitchFamily="2" charset="0"/>
      <p:regular r:id="rId45"/>
      <p:bold r:id="rId46"/>
      <p:italic r:id="rId47"/>
      <p:boldItalic r:id="rId48"/>
    </p:embeddedFont>
    <p:embeddedFont>
      <p:font typeface="Karla Regular" panose="020B0604020202020204" charset="0"/>
      <p:bold r:id="rId49"/>
      <p:boldItalic r:id="rId50"/>
    </p:embeddedFont>
    <p:embeddedFont>
      <p:font typeface="Open Sans" panose="020B0606030504020204" pitchFamily="34" charset="0"/>
      <p:regular r:id="rId51"/>
      <p:bold r:id="rId52"/>
      <p:italic r:id="rId53"/>
      <p:boldItalic r:id="rId54"/>
    </p:embeddedFont>
    <p:embeddedFont>
      <p:font typeface="Nunito" panose="020B0604020202020204" charset="0"/>
      <p:regular r:id="rId55"/>
      <p:bold r:id="rId56"/>
      <p:italic r:id="rId57"/>
      <p:boldItalic r:id="rId58"/>
    </p:embeddedFont>
    <p:embeddedFont>
      <p:font typeface="Roboto" panose="02000000000000000000" pitchFamily="2"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7D1900-AC4F-4A15-BEC6-FC9A572E3F83}">
  <a:tblStyle styleId="{7C7D1900-AC4F-4A15-BEC6-FC9A572E3F8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472" autoAdjust="0"/>
  </p:normalViewPr>
  <p:slideViewPr>
    <p:cSldViewPr snapToGrid="0">
      <p:cViewPr varScale="1">
        <p:scale>
          <a:sx n="110" d="100"/>
          <a:sy n="110" d="100"/>
        </p:scale>
        <p:origin x="658" y="62"/>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1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1"/>
        <p:cNvGrpSpPr/>
        <p:nvPr/>
      </p:nvGrpSpPr>
      <p:grpSpPr>
        <a:xfrm>
          <a:off x="0" y="0"/>
          <a:ext cx="0" cy="0"/>
          <a:chOff x="0" y="0"/>
          <a:chExt cx="0" cy="0"/>
        </a:xfrm>
      </p:grpSpPr>
      <p:sp>
        <p:nvSpPr>
          <p:cNvPr id="2202" name="Google Shape;2202;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3" name="Google Shape;2203;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399960" y="826618"/>
            <a:ext cx="4287930" cy="3642388"/>
            <a:chOff x="4611450" y="3151300"/>
            <a:chExt cx="667725" cy="567200"/>
          </a:xfrm>
        </p:grpSpPr>
        <p:sp>
          <p:nvSpPr>
            <p:cNvPr id="10" name="Google Shape;10;p2"/>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2"/>
          <p:cNvSpPr txBox="1">
            <a:spLocks noGrp="1"/>
          </p:cNvSpPr>
          <p:nvPr>
            <p:ph type="ctrTitle"/>
          </p:nvPr>
        </p:nvSpPr>
        <p:spPr>
          <a:xfrm>
            <a:off x="3080750" y="1003821"/>
            <a:ext cx="5781900" cy="26163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4" name="Google Shape;24;p2"/>
          <p:cNvSpPr txBox="1">
            <a:spLocks noGrp="1"/>
          </p:cNvSpPr>
          <p:nvPr>
            <p:ph type="subTitle" idx="1"/>
          </p:nvPr>
        </p:nvSpPr>
        <p:spPr>
          <a:xfrm>
            <a:off x="3080750" y="3610150"/>
            <a:ext cx="1591200" cy="475800"/>
          </a:xfrm>
          <a:prstGeom prst="rect">
            <a:avLst/>
          </a:prstGeom>
          <a:solidFill>
            <a:schemeClr val="accent1"/>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400" b="1"/>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5" name="Google Shape;25;p2"/>
          <p:cNvGrpSpPr/>
          <p:nvPr/>
        </p:nvGrpSpPr>
        <p:grpSpPr>
          <a:xfrm flipH="1">
            <a:off x="7641120" y="4577926"/>
            <a:ext cx="1051274" cy="787312"/>
            <a:chOff x="3585475" y="1537675"/>
            <a:chExt cx="649175" cy="486175"/>
          </a:xfrm>
        </p:grpSpPr>
        <p:sp>
          <p:nvSpPr>
            <p:cNvPr id="26" name="Google Shape;26;p2"/>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p:nvPr/>
        </p:nvSpPr>
        <p:spPr>
          <a:xfrm flipH="1">
            <a:off x="7937525" y="1510200"/>
            <a:ext cx="786451" cy="787280"/>
          </a:xfrm>
          <a:custGeom>
            <a:avLst/>
            <a:gdLst/>
            <a:ahLst/>
            <a:cxnLst/>
            <a:rect l="l" t="t" r="r" b="b"/>
            <a:pathLst>
              <a:path w="36979" h="37018" extrusionOk="0">
                <a:moveTo>
                  <a:pt x="18509" y="1"/>
                </a:moveTo>
                <a:lnTo>
                  <a:pt x="17533" y="40"/>
                </a:lnTo>
                <a:lnTo>
                  <a:pt x="16595" y="118"/>
                </a:lnTo>
                <a:lnTo>
                  <a:pt x="15697" y="235"/>
                </a:lnTo>
                <a:lnTo>
                  <a:pt x="14760" y="391"/>
                </a:lnTo>
                <a:lnTo>
                  <a:pt x="13862" y="586"/>
                </a:lnTo>
                <a:lnTo>
                  <a:pt x="13003" y="860"/>
                </a:lnTo>
                <a:lnTo>
                  <a:pt x="12144" y="1133"/>
                </a:lnTo>
                <a:lnTo>
                  <a:pt x="11285" y="1484"/>
                </a:lnTo>
                <a:lnTo>
                  <a:pt x="10465" y="1836"/>
                </a:lnTo>
                <a:lnTo>
                  <a:pt x="9684" y="2265"/>
                </a:lnTo>
                <a:lnTo>
                  <a:pt x="8903" y="2695"/>
                </a:lnTo>
                <a:lnTo>
                  <a:pt x="8161" y="3163"/>
                </a:lnTo>
                <a:lnTo>
                  <a:pt x="7419" y="3671"/>
                </a:lnTo>
                <a:lnTo>
                  <a:pt x="6755" y="4257"/>
                </a:lnTo>
                <a:lnTo>
                  <a:pt x="6053" y="4803"/>
                </a:lnTo>
                <a:lnTo>
                  <a:pt x="5428" y="5428"/>
                </a:lnTo>
                <a:lnTo>
                  <a:pt x="4803" y="6092"/>
                </a:lnTo>
                <a:lnTo>
                  <a:pt x="4217" y="6756"/>
                </a:lnTo>
                <a:lnTo>
                  <a:pt x="3671" y="7459"/>
                </a:lnTo>
                <a:lnTo>
                  <a:pt x="3163" y="8162"/>
                </a:lnTo>
                <a:lnTo>
                  <a:pt x="2695" y="8903"/>
                </a:lnTo>
                <a:lnTo>
                  <a:pt x="2226" y="9684"/>
                </a:lnTo>
                <a:lnTo>
                  <a:pt x="1836" y="10504"/>
                </a:lnTo>
                <a:lnTo>
                  <a:pt x="1445" y="11324"/>
                </a:lnTo>
                <a:lnTo>
                  <a:pt x="1133" y="12144"/>
                </a:lnTo>
                <a:lnTo>
                  <a:pt x="820" y="13003"/>
                </a:lnTo>
                <a:lnTo>
                  <a:pt x="586" y="13901"/>
                </a:lnTo>
                <a:lnTo>
                  <a:pt x="391" y="14800"/>
                </a:lnTo>
                <a:lnTo>
                  <a:pt x="235" y="15698"/>
                </a:lnTo>
                <a:lnTo>
                  <a:pt x="117" y="16635"/>
                </a:lnTo>
                <a:lnTo>
                  <a:pt x="39" y="17572"/>
                </a:lnTo>
                <a:lnTo>
                  <a:pt x="0" y="18509"/>
                </a:lnTo>
                <a:lnTo>
                  <a:pt x="39" y="19446"/>
                </a:lnTo>
                <a:lnTo>
                  <a:pt x="117" y="20383"/>
                </a:lnTo>
                <a:lnTo>
                  <a:pt x="235" y="21320"/>
                </a:lnTo>
                <a:lnTo>
                  <a:pt x="391" y="22219"/>
                </a:lnTo>
                <a:lnTo>
                  <a:pt x="586" y="23117"/>
                </a:lnTo>
                <a:lnTo>
                  <a:pt x="820" y="24015"/>
                </a:lnTo>
                <a:lnTo>
                  <a:pt x="1133" y="24874"/>
                </a:lnTo>
                <a:lnTo>
                  <a:pt x="1445" y="25694"/>
                </a:lnTo>
                <a:lnTo>
                  <a:pt x="1836" y="26514"/>
                </a:lnTo>
                <a:lnTo>
                  <a:pt x="2226" y="27334"/>
                </a:lnTo>
                <a:lnTo>
                  <a:pt x="2695" y="28115"/>
                </a:lnTo>
                <a:lnTo>
                  <a:pt x="3163" y="28857"/>
                </a:lnTo>
                <a:lnTo>
                  <a:pt x="3671" y="29559"/>
                </a:lnTo>
                <a:lnTo>
                  <a:pt x="4217" y="30262"/>
                </a:lnTo>
                <a:lnTo>
                  <a:pt x="4803" y="30926"/>
                </a:lnTo>
                <a:lnTo>
                  <a:pt x="5428" y="31590"/>
                </a:lnTo>
                <a:lnTo>
                  <a:pt x="6053" y="32215"/>
                </a:lnTo>
                <a:lnTo>
                  <a:pt x="6755" y="32761"/>
                </a:lnTo>
                <a:lnTo>
                  <a:pt x="7419" y="33347"/>
                </a:lnTo>
                <a:lnTo>
                  <a:pt x="8161" y="33855"/>
                </a:lnTo>
                <a:lnTo>
                  <a:pt x="8903" y="34323"/>
                </a:lnTo>
                <a:lnTo>
                  <a:pt x="9684" y="34753"/>
                </a:lnTo>
                <a:lnTo>
                  <a:pt x="10465" y="35182"/>
                </a:lnTo>
                <a:lnTo>
                  <a:pt x="11285" y="35534"/>
                </a:lnTo>
                <a:lnTo>
                  <a:pt x="12144" y="35885"/>
                </a:lnTo>
                <a:lnTo>
                  <a:pt x="13003" y="36158"/>
                </a:lnTo>
                <a:lnTo>
                  <a:pt x="13862" y="36432"/>
                </a:lnTo>
                <a:lnTo>
                  <a:pt x="14760" y="36627"/>
                </a:lnTo>
                <a:lnTo>
                  <a:pt x="15697" y="36783"/>
                </a:lnTo>
                <a:lnTo>
                  <a:pt x="16595" y="36900"/>
                </a:lnTo>
                <a:lnTo>
                  <a:pt x="17533" y="36978"/>
                </a:lnTo>
                <a:lnTo>
                  <a:pt x="18509" y="37018"/>
                </a:lnTo>
                <a:lnTo>
                  <a:pt x="19446" y="36978"/>
                </a:lnTo>
                <a:lnTo>
                  <a:pt x="20383" y="36900"/>
                </a:lnTo>
                <a:lnTo>
                  <a:pt x="21320" y="36783"/>
                </a:lnTo>
                <a:lnTo>
                  <a:pt x="22218" y="36627"/>
                </a:lnTo>
                <a:lnTo>
                  <a:pt x="23116" y="36432"/>
                </a:lnTo>
                <a:lnTo>
                  <a:pt x="24015" y="36158"/>
                </a:lnTo>
                <a:lnTo>
                  <a:pt x="24874" y="35885"/>
                </a:lnTo>
                <a:lnTo>
                  <a:pt x="25694" y="35534"/>
                </a:lnTo>
                <a:lnTo>
                  <a:pt x="26514" y="35182"/>
                </a:lnTo>
                <a:lnTo>
                  <a:pt x="27334" y="34753"/>
                </a:lnTo>
                <a:lnTo>
                  <a:pt x="28075" y="34323"/>
                </a:lnTo>
                <a:lnTo>
                  <a:pt x="28856" y="33855"/>
                </a:lnTo>
                <a:lnTo>
                  <a:pt x="29559" y="33347"/>
                </a:lnTo>
                <a:lnTo>
                  <a:pt x="30262" y="32761"/>
                </a:lnTo>
                <a:lnTo>
                  <a:pt x="30926" y="32215"/>
                </a:lnTo>
                <a:lnTo>
                  <a:pt x="31590" y="31590"/>
                </a:lnTo>
                <a:lnTo>
                  <a:pt x="32175" y="30926"/>
                </a:lnTo>
                <a:lnTo>
                  <a:pt x="32761" y="30262"/>
                </a:lnTo>
                <a:lnTo>
                  <a:pt x="33308" y="29559"/>
                </a:lnTo>
                <a:lnTo>
                  <a:pt x="33855" y="28857"/>
                </a:lnTo>
                <a:lnTo>
                  <a:pt x="34323" y="28115"/>
                </a:lnTo>
                <a:lnTo>
                  <a:pt x="34753" y="27334"/>
                </a:lnTo>
                <a:lnTo>
                  <a:pt x="35182" y="26514"/>
                </a:lnTo>
                <a:lnTo>
                  <a:pt x="35534" y="25694"/>
                </a:lnTo>
                <a:lnTo>
                  <a:pt x="35885" y="24874"/>
                </a:lnTo>
                <a:lnTo>
                  <a:pt x="36158" y="24015"/>
                </a:lnTo>
                <a:lnTo>
                  <a:pt x="36432" y="23117"/>
                </a:lnTo>
                <a:lnTo>
                  <a:pt x="36627" y="22219"/>
                </a:lnTo>
                <a:lnTo>
                  <a:pt x="36783" y="21320"/>
                </a:lnTo>
                <a:lnTo>
                  <a:pt x="36900" y="20383"/>
                </a:lnTo>
                <a:lnTo>
                  <a:pt x="36978" y="19446"/>
                </a:lnTo>
                <a:lnTo>
                  <a:pt x="36978" y="18509"/>
                </a:lnTo>
                <a:lnTo>
                  <a:pt x="36978" y="17572"/>
                </a:lnTo>
                <a:lnTo>
                  <a:pt x="36900" y="16635"/>
                </a:lnTo>
                <a:lnTo>
                  <a:pt x="36783" y="15698"/>
                </a:lnTo>
                <a:lnTo>
                  <a:pt x="36627" y="14800"/>
                </a:lnTo>
                <a:lnTo>
                  <a:pt x="36432" y="13901"/>
                </a:lnTo>
                <a:lnTo>
                  <a:pt x="36158" y="13003"/>
                </a:lnTo>
                <a:lnTo>
                  <a:pt x="35885" y="12144"/>
                </a:lnTo>
                <a:lnTo>
                  <a:pt x="35534" y="11324"/>
                </a:lnTo>
                <a:lnTo>
                  <a:pt x="35182" y="10504"/>
                </a:lnTo>
                <a:lnTo>
                  <a:pt x="34753" y="9684"/>
                </a:lnTo>
                <a:lnTo>
                  <a:pt x="34323" y="8903"/>
                </a:lnTo>
                <a:lnTo>
                  <a:pt x="33855" y="8162"/>
                </a:lnTo>
                <a:lnTo>
                  <a:pt x="33308" y="7459"/>
                </a:lnTo>
                <a:lnTo>
                  <a:pt x="32761" y="6756"/>
                </a:lnTo>
                <a:lnTo>
                  <a:pt x="32175" y="6092"/>
                </a:lnTo>
                <a:lnTo>
                  <a:pt x="31590" y="5428"/>
                </a:lnTo>
                <a:lnTo>
                  <a:pt x="30926" y="4803"/>
                </a:lnTo>
                <a:lnTo>
                  <a:pt x="30262" y="4257"/>
                </a:lnTo>
                <a:lnTo>
                  <a:pt x="29559" y="3671"/>
                </a:lnTo>
                <a:lnTo>
                  <a:pt x="28856" y="3163"/>
                </a:lnTo>
                <a:lnTo>
                  <a:pt x="28075" y="2695"/>
                </a:lnTo>
                <a:lnTo>
                  <a:pt x="27334" y="2265"/>
                </a:lnTo>
                <a:lnTo>
                  <a:pt x="26514" y="1836"/>
                </a:lnTo>
                <a:lnTo>
                  <a:pt x="25694" y="1484"/>
                </a:lnTo>
                <a:lnTo>
                  <a:pt x="24874" y="1133"/>
                </a:lnTo>
                <a:lnTo>
                  <a:pt x="24015" y="860"/>
                </a:lnTo>
                <a:lnTo>
                  <a:pt x="23116" y="586"/>
                </a:lnTo>
                <a:lnTo>
                  <a:pt x="22218" y="391"/>
                </a:lnTo>
                <a:lnTo>
                  <a:pt x="21320" y="235"/>
                </a:lnTo>
                <a:lnTo>
                  <a:pt x="20383" y="118"/>
                </a:lnTo>
                <a:lnTo>
                  <a:pt x="19446" y="40"/>
                </a:lnTo>
                <a:lnTo>
                  <a:pt x="18509" y="1"/>
                </a:lnTo>
                <a:close/>
              </a:path>
            </a:pathLst>
          </a:custGeom>
          <a:solidFill>
            <a:srgbClr val="FF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flipH="1">
            <a:off x="8256002" y="1510202"/>
            <a:ext cx="1785851" cy="1785884"/>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2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1382"/>
        <p:cNvGrpSpPr/>
        <p:nvPr/>
      </p:nvGrpSpPr>
      <p:grpSpPr>
        <a:xfrm>
          <a:off x="0" y="0"/>
          <a:ext cx="0" cy="0"/>
          <a:chOff x="0" y="0"/>
          <a:chExt cx="0" cy="0"/>
        </a:xfrm>
      </p:grpSpPr>
      <p:sp>
        <p:nvSpPr>
          <p:cNvPr id="1383" name="Google Shape;138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grpSp>
        <p:nvGrpSpPr>
          <p:cNvPr id="1384" name="Google Shape;1384;p26"/>
          <p:cNvGrpSpPr/>
          <p:nvPr/>
        </p:nvGrpSpPr>
        <p:grpSpPr>
          <a:xfrm>
            <a:off x="359957" y="-418499"/>
            <a:ext cx="1051274" cy="787312"/>
            <a:chOff x="3585475" y="1537675"/>
            <a:chExt cx="649175" cy="486175"/>
          </a:xfrm>
        </p:grpSpPr>
        <p:sp>
          <p:nvSpPr>
            <p:cNvPr id="1385" name="Google Shape;1385;p2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 name="Google Shape;1405;p26"/>
          <p:cNvGrpSpPr/>
          <p:nvPr/>
        </p:nvGrpSpPr>
        <p:grpSpPr>
          <a:xfrm>
            <a:off x="7633694" y="4775189"/>
            <a:ext cx="1051274" cy="787312"/>
            <a:chOff x="3585475" y="1537675"/>
            <a:chExt cx="649175" cy="486175"/>
          </a:xfrm>
        </p:grpSpPr>
        <p:sp>
          <p:nvSpPr>
            <p:cNvPr id="1406" name="Google Shape;1406;p2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TITLE_ONLY_2_3_1">
    <p:bg>
      <p:bgPr>
        <a:solidFill>
          <a:schemeClr val="lt1"/>
        </a:solidFill>
        <a:effectLst/>
      </p:bgPr>
    </p:bg>
    <p:spTree>
      <p:nvGrpSpPr>
        <p:cNvPr id="1" name="Shape 2019"/>
        <p:cNvGrpSpPr/>
        <p:nvPr/>
      </p:nvGrpSpPr>
      <p:grpSpPr>
        <a:xfrm>
          <a:off x="0" y="0"/>
          <a:ext cx="0" cy="0"/>
          <a:chOff x="0" y="0"/>
          <a:chExt cx="0" cy="0"/>
        </a:xfrm>
      </p:grpSpPr>
      <p:sp>
        <p:nvSpPr>
          <p:cNvPr id="2020" name="Google Shape;2020;p35"/>
          <p:cNvSpPr/>
          <p:nvPr/>
        </p:nvSpPr>
        <p:spPr>
          <a:xfrm rot="10800000">
            <a:off x="-1633725" y="-1256389"/>
            <a:ext cx="2148195" cy="2148195"/>
          </a:xfrm>
          <a:custGeom>
            <a:avLst/>
            <a:gdLst/>
            <a:ahLst/>
            <a:cxnLst/>
            <a:rect l="l" t="t" r="r" b="b"/>
            <a:pathLst>
              <a:path w="39478" h="39478" fill="none" extrusionOk="0">
                <a:moveTo>
                  <a:pt x="39477" y="19720"/>
                </a:moveTo>
                <a:lnTo>
                  <a:pt x="39477" y="19720"/>
                </a:lnTo>
                <a:lnTo>
                  <a:pt x="39438" y="20735"/>
                </a:lnTo>
                <a:lnTo>
                  <a:pt x="39360" y="21750"/>
                </a:lnTo>
                <a:lnTo>
                  <a:pt x="39243" y="22726"/>
                </a:lnTo>
                <a:lnTo>
                  <a:pt x="39087" y="23702"/>
                </a:lnTo>
                <a:lnTo>
                  <a:pt x="38853" y="24679"/>
                </a:lnTo>
                <a:lnTo>
                  <a:pt x="38579" y="25616"/>
                </a:lnTo>
                <a:lnTo>
                  <a:pt x="38267" y="26514"/>
                </a:lnTo>
                <a:lnTo>
                  <a:pt x="37915" y="27412"/>
                </a:lnTo>
                <a:lnTo>
                  <a:pt x="37525" y="28310"/>
                </a:lnTo>
                <a:lnTo>
                  <a:pt x="37095" y="29130"/>
                </a:lnTo>
                <a:lnTo>
                  <a:pt x="36627" y="29989"/>
                </a:lnTo>
                <a:lnTo>
                  <a:pt x="36119" y="30770"/>
                </a:lnTo>
                <a:lnTo>
                  <a:pt x="35573" y="31551"/>
                </a:lnTo>
                <a:lnTo>
                  <a:pt x="34987" y="32293"/>
                </a:lnTo>
                <a:lnTo>
                  <a:pt x="34362" y="32996"/>
                </a:lnTo>
                <a:lnTo>
                  <a:pt x="33698" y="33698"/>
                </a:lnTo>
                <a:lnTo>
                  <a:pt x="32995" y="34362"/>
                </a:lnTo>
                <a:lnTo>
                  <a:pt x="32293" y="34948"/>
                </a:lnTo>
                <a:lnTo>
                  <a:pt x="31551" y="35534"/>
                </a:lnTo>
                <a:lnTo>
                  <a:pt x="30770" y="36119"/>
                </a:lnTo>
                <a:lnTo>
                  <a:pt x="29989" y="36627"/>
                </a:lnTo>
                <a:lnTo>
                  <a:pt x="29130" y="37096"/>
                </a:lnTo>
                <a:lnTo>
                  <a:pt x="28310" y="37525"/>
                </a:lnTo>
                <a:lnTo>
                  <a:pt x="27412" y="37916"/>
                </a:lnTo>
                <a:lnTo>
                  <a:pt x="26514" y="38267"/>
                </a:lnTo>
                <a:lnTo>
                  <a:pt x="25615" y="38579"/>
                </a:lnTo>
                <a:lnTo>
                  <a:pt x="24678" y="38853"/>
                </a:lnTo>
                <a:lnTo>
                  <a:pt x="23702" y="39087"/>
                </a:lnTo>
                <a:lnTo>
                  <a:pt x="22765" y="39243"/>
                </a:lnTo>
                <a:lnTo>
                  <a:pt x="21750" y="39360"/>
                </a:lnTo>
                <a:lnTo>
                  <a:pt x="20774" y="39438"/>
                </a:lnTo>
                <a:lnTo>
                  <a:pt x="19758" y="39477"/>
                </a:lnTo>
                <a:lnTo>
                  <a:pt x="19758" y="39477"/>
                </a:lnTo>
                <a:lnTo>
                  <a:pt x="18743" y="39438"/>
                </a:lnTo>
                <a:lnTo>
                  <a:pt x="17728" y="39360"/>
                </a:lnTo>
                <a:lnTo>
                  <a:pt x="16752" y="39243"/>
                </a:lnTo>
                <a:lnTo>
                  <a:pt x="15776" y="39087"/>
                </a:lnTo>
                <a:lnTo>
                  <a:pt x="14799" y="38853"/>
                </a:lnTo>
                <a:lnTo>
                  <a:pt x="13862" y="38579"/>
                </a:lnTo>
                <a:lnTo>
                  <a:pt x="12964" y="38267"/>
                </a:lnTo>
                <a:lnTo>
                  <a:pt x="12066" y="37916"/>
                </a:lnTo>
                <a:lnTo>
                  <a:pt x="11168" y="37525"/>
                </a:lnTo>
                <a:lnTo>
                  <a:pt x="10348" y="37096"/>
                </a:lnTo>
                <a:lnTo>
                  <a:pt x="9489" y="36627"/>
                </a:lnTo>
                <a:lnTo>
                  <a:pt x="8708" y="36119"/>
                </a:lnTo>
                <a:lnTo>
                  <a:pt x="7927" y="35534"/>
                </a:lnTo>
                <a:lnTo>
                  <a:pt x="7185" y="34948"/>
                </a:lnTo>
                <a:lnTo>
                  <a:pt x="6482" y="34362"/>
                </a:lnTo>
                <a:lnTo>
                  <a:pt x="5779" y="33698"/>
                </a:lnTo>
                <a:lnTo>
                  <a:pt x="5116" y="32996"/>
                </a:lnTo>
                <a:lnTo>
                  <a:pt x="4530" y="32293"/>
                </a:lnTo>
                <a:lnTo>
                  <a:pt x="3905" y="31551"/>
                </a:lnTo>
                <a:lnTo>
                  <a:pt x="3358" y="30770"/>
                </a:lnTo>
                <a:lnTo>
                  <a:pt x="2851" y="29989"/>
                </a:lnTo>
                <a:lnTo>
                  <a:pt x="2382" y="29130"/>
                </a:lnTo>
                <a:lnTo>
                  <a:pt x="1953" y="28310"/>
                </a:lnTo>
                <a:lnTo>
                  <a:pt x="1562" y="27412"/>
                </a:lnTo>
                <a:lnTo>
                  <a:pt x="1211" y="26514"/>
                </a:lnTo>
                <a:lnTo>
                  <a:pt x="898" y="25616"/>
                </a:lnTo>
                <a:lnTo>
                  <a:pt x="625" y="24679"/>
                </a:lnTo>
                <a:lnTo>
                  <a:pt x="391" y="23702"/>
                </a:lnTo>
                <a:lnTo>
                  <a:pt x="235" y="22726"/>
                </a:lnTo>
                <a:lnTo>
                  <a:pt x="117" y="21750"/>
                </a:lnTo>
                <a:lnTo>
                  <a:pt x="39" y="20735"/>
                </a:lnTo>
                <a:lnTo>
                  <a:pt x="0" y="19720"/>
                </a:lnTo>
                <a:lnTo>
                  <a:pt x="0" y="19720"/>
                </a:lnTo>
                <a:lnTo>
                  <a:pt x="39" y="18704"/>
                </a:lnTo>
                <a:lnTo>
                  <a:pt x="117" y="17728"/>
                </a:lnTo>
                <a:lnTo>
                  <a:pt x="235" y="16713"/>
                </a:lnTo>
                <a:lnTo>
                  <a:pt x="391" y="15776"/>
                </a:lnTo>
                <a:lnTo>
                  <a:pt x="625" y="14800"/>
                </a:lnTo>
                <a:lnTo>
                  <a:pt x="898" y="13862"/>
                </a:lnTo>
                <a:lnTo>
                  <a:pt x="1211" y="12964"/>
                </a:lnTo>
                <a:lnTo>
                  <a:pt x="1562" y="12066"/>
                </a:lnTo>
                <a:lnTo>
                  <a:pt x="1953" y="11168"/>
                </a:lnTo>
                <a:lnTo>
                  <a:pt x="2382" y="10309"/>
                </a:lnTo>
                <a:lnTo>
                  <a:pt x="2851" y="9489"/>
                </a:lnTo>
                <a:lnTo>
                  <a:pt x="3358" y="8708"/>
                </a:lnTo>
                <a:lnTo>
                  <a:pt x="3905" y="7927"/>
                </a:lnTo>
                <a:lnTo>
                  <a:pt x="4530" y="7185"/>
                </a:lnTo>
                <a:lnTo>
                  <a:pt x="5116" y="6482"/>
                </a:lnTo>
                <a:lnTo>
                  <a:pt x="5779" y="5780"/>
                </a:lnTo>
                <a:lnTo>
                  <a:pt x="6482" y="5116"/>
                </a:lnTo>
                <a:lnTo>
                  <a:pt x="7185" y="4491"/>
                </a:lnTo>
                <a:lnTo>
                  <a:pt x="7927" y="3905"/>
                </a:lnTo>
                <a:lnTo>
                  <a:pt x="8708" y="3359"/>
                </a:lnTo>
                <a:lnTo>
                  <a:pt x="9489" y="2851"/>
                </a:lnTo>
                <a:lnTo>
                  <a:pt x="10348" y="2382"/>
                </a:lnTo>
                <a:lnTo>
                  <a:pt x="11168" y="1953"/>
                </a:lnTo>
                <a:lnTo>
                  <a:pt x="12066" y="1562"/>
                </a:lnTo>
                <a:lnTo>
                  <a:pt x="12964" y="1211"/>
                </a:lnTo>
                <a:lnTo>
                  <a:pt x="13862" y="899"/>
                </a:lnTo>
                <a:lnTo>
                  <a:pt x="14799" y="625"/>
                </a:lnTo>
                <a:lnTo>
                  <a:pt x="15776" y="391"/>
                </a:lnTo>
                <a:lnTo>
                  <a:pt x="16752" y="235"/>
                </a:lnTo>
                <a:lnTo>
                  <a:pt x="17728" y="118"/>
                </a:lnTo>
                <a:lnTo>
                  <a:pt x="18743" y="40"/>
                </a:lnTo>
                <a:lnTo>
                  <a:pt x="19758" y="1"/>
                </a:lnTo>
                <a:lnTo>
                  <a:pt x="19758" y="1"/>
                </a:lnTo>
                <a:lnTo>
                  <a:pt x="20774" y="40"/>
                </a:lnTo>
                <a:lnTo>
                  <a:pt x="21750" y="118"/>
                </a:lnTo>
                <a:lnTo>
                  <a:pt x="22765" y="235"/>
                </a:lnTo>
                <a:lnTo>
                  <a:pt x="23702" y="391"/>
                </a:lnTo>
                <a:lnTo>
                  <a:pt x="24678" y="625"/>
                </a:lnTo>
                <a:lnTo>
                  <a:pt x="25615" y="899"/>
                </a:lnTo>
                <a:lnTo>
                  <a:pt x="26514" y="1211"/>
                </a:lnTo>
                <a:lnTo>
                  <a:pt x="27412" y="1562"/>
                </a:lnTo>
                <a:lnTo>
                  <a:pt x="28310" y="1953"/>
                </a:lnTo>
                <a:lnTo>
                  <a:pt x="29130" y="2382"/>
                </a:lnTo>
                <a:lnTo>
                  <a:pt x="29989" y="2851"/>
                </a:lnTo>
                <a:lnTo>
                  <a:pt x="30770" y="3359"/>
                </a:lnTo>
                <a:lnTo>
                  <a:pt x="31551" y="3905"/>
                </a:lnTo>
                <a:lnTo>
                  <a:pt x="32293" y="4491"/>
                </a:lnTo>
                <a:lnTo>
                  <a:pt x="32995" y="5116"/>
                </a:lnTo>
                <a:lnTo>
                  <a:pt x="33698" y="5780"/>
                </a:lnTo>
                <a:lnTo>
                  <a:pt x="34362" y="6482"/>
                </a:lnTo>
                <a:lnTo>
                  <a:pt x="34987" y="7185"/>
                </a:lnTo>
                <a:lnTo>
                  <a:pt x="35573" y="7927"/>
                </a:lnTo>
                <a:lnTo>
                  <a:pt x="36119" y="8708"/>
                </a:lnTo>
                <a:lnTo>
                  <a:pt x="36627" y="9489"/>
                </a:lnTo>
                <a:lnTo>
                  <a:pt x="37095" y="10309"/>
                </a:lnTo>
                <a:lnTo>
                  <a:pt x="37525" y="11168"/>
                </a:lnTo>
                <a:lnTo>
                  <a:pt x="37915" y="12066"/>
                </a:lnTo>
                <a:lnTo>
                  <a:pt x="38267" y="12964"/>
                </a:lnTo>
                <a:lnTo>
                  <a:pt x="38579" y="13862"/>
                </a:lnTo>
                <a:lnTo>
                  <a:pt x="38853" y="14800"/>
                </a:lnTo>
                <a:lnTo>
                  <a:pt x="39087" y="15776"/>
                </a:lnTo>
                <a:lnTo>
                  <a:pt x="39243" y="16713"/>
                </a:lnTo>
                <a:lnTo>
                  <a:pt x="39360" y="17728"/>
                </a:lnTo>
                <a:lnTo>
                  <a:pt x="39438" y="18704"/>
                </a:lnTo>
                <a:lnTo>
                  <a:pt x="39477" y="19720"/>
                </a:lnTo>
                <a:lnTo>
                  <a:pt x="39477" y="19720"/>
                </a:lnTo>
                <a:close/>
              </a:path>
            </a:pathLst>
          </a:custGeom>
          <a:noFill/>
          <a:ln w="234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rot="10800000">
            <a:off x="8367144" y="4142370"/>
            <a:ext cx="1785851" cy="1785884"/>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2" name="Google Shape;2022;p35"/>
          <p:cNvGrpSpPr/>
          <p:nvPr/>
        </p:nvGrpSpPr>
        <p:grpSpPr>
          <a:xfrm rot="10800000" flipH="1">
            <a:off x="359957" y="4770143"/>
            <a:ext cx="1051274" cy="787312"/>
            <a:chOff x="3585475" y="1537675"/>
            <a:chExt cx="649175" cy="486175"/>
          </a:xfrm>
        </p:grpSpPr>
        <p:sp>
          <p:nvSpPr>
            <p:cNvPr id="2023" name="Google Shape;2023;p35"/>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5"/>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35"/>
          <p:cNvGrpSpPr/>
          <p:nvPr/>
        </p:nvGrpSpPr>
        <p:grpSpPr>
          <a:xfrm rot="10800000" flipH="1">
            <a:off x="7633694" y="-423544"/>
            <a:ext cx="1051274" cy="787312"/>
            <a:chOff x="3585475" y="1537675"/>
            <a:chExt cx="649175" cy="486175"/>
          </a:xfrm>
        </p:grpSpPr>
        <p:sp>
          <p:nvSpPr>
            <p:cNvPr id="2044" name="Google Shape;2044;p35"/>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5"/>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5"/>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5"/>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5"/>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5"/>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5"/>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5"/>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5"/>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5"/>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5"/>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5"/>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5"/>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5"/>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5"/>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5"/>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5"/>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5"/>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2">
  <p:cSld name="ONE_COLUMN_TEXT_1">
    <p:spTree>
      <p:nvGrpSpPr>
        <p:cNvPr id="1" name="Shape 2064"/>
        <p:cNvGrpSpPr/>
        <p:nvPr/>
      </p:nvGrpSpPr>
      <p:grpSpPr>
        <a:xfrm>
          <a:off x="0" y="0"/>
          <a:ext cx="0" cy="0"/>
          <a:chOff x="0" y="0"/>
          <a:chExt cx="0" cy="0"/>
        </a:xfrm>
      </p:grpSpPr>
      <p:grpSp>
        <p:nvGrpSpPr>
          <p:cNvPr id="2065" name="Google Shape;2065;p36"/>
          <p:cNvGrpSpPr/>
          <p:nvPr/>
        </p:nvGrpSpPr>
        <p:grpSpPr>
          <a:xfrm>
            <a:off x="7230635" y="826618"/>
            <a:ext cx="4287930" cy="3642388"/>
            <a:chOff x="4611450" y="3151300"/>
            <a:chExt cx="667725" cy="567200"/>
          </a:xfrm>
        </p:grpSpPr>
        <p:sp>
          <p:nvSpPr>
            <p:cNvPr id="2066" name="Google Shape;2066;p36"/>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6"/>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6"/>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6"/>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6"/>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6"/>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6"/>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6"/>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6"/>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6"/>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6"/>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6"/>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6"/>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36"/>
          <p:cNvGrpSpPr/>
          <p:nvPr/>
        </p:nvGrpSpPr>
        <p:grpSpPr>
          <a:xfrm>
            <a:off x="-2374565" y="826618"/>
            <a:ext cx="4287930" cy="3642388"/>
            <a:chOff x="4611450" y="3151300"/>
            <a:chExt cx="667725" cy="567200"/>
          </a:xfrm>
        </p:grpSpPr>
        <p:sp>
          <p:nvSpPr>
            <p:cNvPr id="2080" name="Google Shape;2080;p36"/>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6"/>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6"/>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6"/>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6"/>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6"/>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6"/>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6"/>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6"/>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6"/>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6"/>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6"/>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6"/>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3" name="Google Shape;2093;p36"/>
          <p:cNvSpPr/>
          <p:nvPr/>
        </p:nvSpPr>
        <p:spPr>
          <a:xfrm flipH="1">
            <a:off x="-969025" y="3816700"/>
            <a:ext cx="2148195" cy="2148195"/>
          </a:xfrm>
          <a:custGeom>
            <a:avLst/>
            <a:gdLst/>
            <a:ahLst/>
            <a:cxnLst/>
            <a:rect l="l" t="t" r="r" b="b"/>
            <a:pathLst>
              <a:path w="39478" h="39478" fill="none" extrusionOk="0">
                <a:moveTo>
                  <a:pt x="39477" y="19720"/>
                </a:moveTo>
                <a:lnTo>
                  <a:pt x="39477" y="19720"/>
                </a:lnTo>
                <a:lnTo>
                  <a:pt x="39438" y="20735"/>
                </a:lnTo>
                <a:lnTo>
                  <a:pt x="39360" y="21750"/>
                </a:lnTo>
                <a:lnTo>
                  <a:pt x="39243" y="22726"/>
                </a:lnTo>
                <a:lnTo>
                  <a:pt x="39087" y="23702"/>
                </a:lnTo>
                <a:lnTo>
                  <a:pt x="38853" y="24679"/>
                </a:lnTo>
                <a:lnTo>
                  <a:pt x="38579" y="25616"/>
                </a:lnTo>
                <a:lnTo>
                  <a:pt x="38267" y="26514"/>
                </a:lnTo>
                <a:lnTo>
                  <a:pt x="37915" y="27412"/>
                </a:lnTo>
                <a:lnTo>
                  <a:pt x="37525" y="28310"/>
                </a:lnTo>
                <a:lnTo>
                  <a:pt x="37095" y="29130"/>
                </a:lnTo>
                <a:lnTo>
                  <a:pt x="36627" y="29989"/>
                </a:lnTo>
                <a:lnTo>
                  <a:pt x="36119" y="30770"/>
                </a:lnTo>
                <a:lnTo>
                  <a:pt x="35573" y="31551"/>
                </a:lnTo>
                <a:lnTo>
                  <a:pt x="34987" y="32293"/>
                </a:lnTo>
                <a:lnTo>
                  <a:pt x="34362" y="32996"/>
                </a:lnTo>
                <a:lnTo>
                  <a:pt x="33698" y="33698"/>
                </a:lnTo>
                <a:lnTo>
                  <a:pt x="32995" y="34362"/>
                </a:lnTo>
                <a:lnTo>
                  <a:pt x="32293" y="34948"/>
                </a:lnTo>
                <a:lnTo>
                  <a:pt x="31551" y="35534"/>
                </a:lnTo>
                <a:lnTo>
                  <a:pt x="30770" y="36119"/>
                </a:lnTo>
                <a:lnTo>
                  <a:pt x="29989" y="36627"/>
                </a:lnTo>
                <a:lnTo>
                  <a:pt x="29130" y="37096"/>
                </a:lnTo>
                <a:lnTo>
                  <a:pt x="28310" y="37525"/>
                </a:lnTo>
                <a:lnTo>
                  <a:pt x="27412" y="37916"/>
                </a:lnTo>
                <a:lnTo>
                  <a:pt x="26514" y="38267"/>
                </a:lnTo>
                <a:lnTo>
                  <a:pt x="25615" y="38579"/>
                </a:lnTo>
                <a:lnTo>
                  <a:pt x="24678" y="38853"/>
                </a:lnTo>
                <a:lnTo>
                  <a:pt x="23702" y="39087"/>
                </a:lnTo>
                <a:lnTo>
                  <a:pt x="22765" y="39243"/>
                </a:lnTo>
                <a:lnTo>
                  <a:pt x="21750" y="39360"/>
                </a:lnTo>
                <a:lnTo>
                  <a:pt x="20774" y="39438"/>
                </a:lnTo>
                <a:lnTo>
                  <a:pt x="19758" y="39477"/>
                </a:lnTo>
                <a:lnTo>
                  <a:pt x="19758" y="39477"/>
                </a:lnTo>
                <a:lnTo>
                  <a:pt x="18743" y="39438"/>
                </a:lnTo>
                <a:lnTo>
                  <a:pt x="17728" y="39360"/>
                </a:lnTo>
                <a:lnTo>
                  <a:pt x="16752" y="39243"/>
                </a:lnTo>
                <a:lnTo>
                  <a:pt x="15776" y="39087"/>
                </a:lnTo>
                <a:lnTo>
                  <a:pt x="14799" y="38853"/>
                </a:lnTo>
                <a:lnTo>
                  <a:pt x="13862" y="38579"/>
                </a:lnTo>
                <a:lnTo>
                  <a:pt x="12964" y="38267"/>
                </a:lnTo>
                <a:lnTo>
                  <a:pt x="12066" y="37916"/>
                </a:lnTo>
                <a:lnTo>
                  <a:pt x="11168" y="37525"/>
                </a:lnTo>
                <a:lnTo>
                  <a:pt x="10348" y="37096"/>
                </a:lnTo>
                <a:lnTo>
                  <a:pt x="9489" y="36627"/>
                </a:lnTo>
                <a:lnTo>
                  <a:pt x="8708" y="36119"/>
                </a:lnTo>
                <a:lnTo>
                  <a:pt x="7927" y="35534"/>
                </a:lnTo>
                <a:lnTo>
                  <a:pt x="7185" y="34948"/>
                </a:lnTo>
                <a:lnTo>
                  <a:pt x="6482" y="34362"/>
                </a:lnTo>
                <a:lnTo>
                  <a:pt x="5779" y="33698"/>
                </a:lnTo>
                <a:lnTo>
                  <a:pt x="5116" y="32996"/>
                </a:lnTo>
                <a:lnTo>
                  <a:pt x="4530" y="32293"/>
                </a:lnTo>
                <a:lnTo>
                  <a:pt x="3905" y="31551"/>
                </a:lnTo>
                <a:lnTo>
                  <a:pt x="3358" y="30770"/>
                </a:lnTo>
                <a:lnTo>
                  <a:pt x="2851" y="29989"/>
                </a:lnTo>
                <a:lnTo>
                  <a:pt x="2382" y="29130"/>
                </a:lnTo>
                <a:lnTo>
                  <a:pt x="1953" y="28310"/>
                </a:lnTo>
                <a:lnTo>
                  <a:pt x="1562" y="27412"/>
                </a:lnTo>
                <a:lnTo>
                  <a:pt x="1211" y="26514"/>
                </a:lnTo>
                <a:lnTo>
                  <a:pt x="898" y="25616"/>
                </a:lnTo>
                <a:lnTo>
                  <a:pt x="625" y="24679"/>
                </a:lnTo>
                <a:lnTo>
                  <a:pt x="391" y="23702"/>
                </a:lnTo>
                <a:lnTo>
                  <a:pt x="235" y="22726"/>
                </a:lnTo>
                <a:lnTo>
                  <a:pt x="117" y="21750"/>
                </a:lnTo>
                <a:lnTo>
                  <a:pt x="39" y="20735"/>
                </a:lnTo>
                <a:lnTo>
                  <a:pt x="0" y="19720"/>
                </a:lnTo>
                <a:lnTo>
                  <a:pt x="0" y="19720"/>
                </a:lnTo>
                <a:lnTo>
                  <a:pt x="39" y="18704"/>
                </a:lnTo>
                <a:lnTo>
                  <a:pt x="117" y="17728"/>
                </a:lnTo>
                <a:lnTo>
                  <a:pt x="235" y="16713"/>
                </a:lnTo>
                <a:lnTo>
                  <a:pt x="391" y="15776"/>
                </a:lnTo>
                <a:lnTo>
                  <a:pt x="625" y="14800"/>
                </a:lnTo>
                <a:lnTo>
                  <a:pt x="898" y="13862"/>
                </a:lnTo>
                <a:lnTo>
                  <a:pt x="1211" y="12964"/>
                </a:lnTo>
                <a:lnTo>
                  <a:pt x="1562" y="12066"/>
                </a:lnTo>
                <a:lnTo>
                  <a:pt x="1953" y="11168"/>
                </a:lnTo>
                <a:lnTo>
                  <a:pt x="2382" y="10309"/>
                </a:lnTo>
                <a:lnTo>
                  <a:pt x="2851" y="9489"/>
                </a:lnTo>
                <a:lnTo>
                  <a:pt x="3358" y="8708"/>
                </a:lnTo>
                <a:lnTo>
                  <a:pt x="3905" y="7927"/>
                </a:lnTo>
                <a:lnTo>
                  <a:pt x="4530" y="7185"/>
                </a:lnTo>
                <a:lnTo>
                  <a:pt x="5116" y="6482"/>
                </a:lnTo>
                <a:lnTo>
                  <a:pt x="5779" y="5780"/>
                </a:lnTo>
                <a:lnTo>
                  <a:pt x="6482" y="5116"/>
                </a:lnTo>
                <a:lnTo>
                  <a:pt x="7185" y="4491"/>
                </a:lnTo>
                <a:lnTo>
                  <a:pt x="7927" y="3905"/>
                </a:lnTo>
                <a:lnTo>
                  <a:pt x="8708" y="3359"/>
                </a:lnTo>
                <a:lnTo>
                  <a:pt x="9489" y="2851"/>
                </a:lnTo>
                <a:lnTo>
                  <a:pt x="10348" y="2382"/>
                </a:lnTo>
                <a:lnTo>
                  <a:pt x="11168" y="1953"/>
                </a:lnTo>
                <a:lnTo>
                  <a:pt x="12066" y="1562"/>
                </a:lnTo>
                <a:lnTo>
                  <a:pt x="12964" y="1211"/>
                </a:lnTo>
                <a:lnTo>
                  <a:pt x="13862" y="899"/>
                </a:lnTo>
                <a:lnTo>
                  <a:pt x="14799" y="625"/>
                </a:lnTo>
                <a:lnTo>
                  <a:pt x="15776" y="391"/>
                </a:lnTo>
                <a:lnTo>
                  <a:pt x="16752" y="235"/>
                </a:lnTo>
                <a:lnTo>
                  <a:pt x="17728" y="118"/>
                </a:lnTo>
                <a:lnTo>
                  <a:pt x="18743" y="40"/>
                </a:lnTo>
                <a:lnTo>
                  <a:pt x="19758" y="1"/>
                </a:lnTo>
                <a:lnTo>
                  <a:pt x="19758" y="1"/>
                </a:lnTo>
                <a:lnTo>
                  <a:pt x="20774" y="40"/>
                </a:lnTo>
                <a:lnTo>
                  <a:pt x="21750" y="118"/>
                </a:lnTo>
                <a:lnTo>
                  <a:pt x="22765" y="235"/>
                </a:lnTo>
                <a:lnTo>
                  <a:pt x="23702" y="391"/>
                </a:lnTo>
                <a:lnTo>
                  <a:pt x="24678" y="625"/>
                </a:lnTo>
                <a:lnTo>
                  <a:pt x="25615" y="899"/>
                </a:lnTo>
                <a:lnTo>
                  <a:pt x="26514" y="1211"/>
                </a:lnTo>
                <a:lnTo>
                  <a:pt x="27412" y="1562"/>
                </a:lnTo>
                <a:lnTo>
                  <a:pt x="28310" y="1953"/>
                </a:lnTo>
                <a:lnTo>
                  <a:pt x="29130" y="2382"/>
                </a:lnTo>
                <a:lnTo>
                  <a:pt x="29989" y="2851"/>
                </a:lnTo>
                <a:lnTo>
                  <a:pt x="30770" y="3359"/>
                </a:lnTo>
                <a:lnTo>
                  <a:pt x="31551" y="3905"/>
                </a:lnTo>
                <a:lnTo>
                  <a:pt x="32293" y="4491"/>
                </a:lnTo>
                <a:lnTo>
                  <a:pt x="32995" y="5116"/>
                </a:lnTo>
                <a:lnTo>
                  <a:pt x="33698" y="5780"/>
                </a:lnTo>
                <a:lnTo>
                  <a:pt x="34362" y="6482"/>
                </a:lnTo>
                <a:lnTo>
                  <a:pt x="34987" y="7185"/>
                </a:lnTo>
                <a:lnTo>
                  <a:pt x="35573" y="7927"/>
                </a:lnTo>
                <a:lnTo>
                  <a:pt x="36119" y="8708"/>
                </a:lnTo>
                <a:lnTo>
                  <a:pt x="36627" y="9489"/>
                </a:lnTo>
                <a:lnTo>
                  <a:pt x="37095" y="10309"/>
                </a:lnTo>
                <a:lnTo>
                  <a:pt x="37525" y="11168"/>
                </a:lnTo>
                <a:lnTo>
                  <a:pt x="37915" y="12066"/>
                </a:lnTo>
                <a:lnTo>
                  <a:pt x="38267" y="12964"/>
                </a:lnTo>
                <a:lnTo>
                  <a:pt x="38579" y="13862"/>
                </a:lnTo>
                <a:lnTo>
                  <a:pt x="38853" y="14800"/>
                </a:lnTo>
                <a:lnTo>
                  <a:pt x="39087" y="15776"/>
                </a:lnTo>
                <a:lnTo>
                  <a:pt x="39243" y="16713"/>
                </a:lnTo>
                <a:lnTo>
                  <a:pt x="39360" y="17728"/>
                </a:lnTo>
                <a:lnTo>
                  <a:pt x="39438" y="18704"/>
                </a:lnTo>
                <a:lnTo>
                  <a:pt x="39477" y="19720"/>
                </a:lnTo>
                <a:lnTo>
                  <a:pt x="39477" y="19720"/>
                </a:lnTo>
                <a:close/>
              </a:path>
            </a:pathLst>
          </a:custGeom>
          <a:noFill/>
          <a:ln w="234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6"/>
          <p:cNvSpPr/>
          <p:nvPr/>
        </p:nvSpPr>
        <p:spPr>
          <a:xfrm flipH="1">
            <a:off x="8148019" y="-395873"/>
            <a:ext cx="1785851" cy="1785884"/>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6"/>
          <p:cNvSpPr/>
          <p:nvPr/>
        </p:nvSpPr>
        <p:spPr>
          <a:xfrm flipH="1">
            <a:off x="7851617" y="623875"/>
            <a:ext cx="786451" cy="787280"/>
          </a:xfrm>
          <a:custGeom>
            <a:avLst/>
            <a:gdLst/>
            <a:ahLst/>
            <a:cxnLst/>
            <a:rect l="l" t="t" r="r" b="b"/>
            <a:pathLst>
              <a:path w="36979" h="37018" extrusionOk="0">
                <a:moveTo>
                  <a:pt x="18509" y="1"/>
                </a:moveTo>
                <a:lnTo>
                  <a:pt x="17533" y="40"/>
                </a:lnTo>
                <a:lnTo>
                  <a:pt x="16595" y="118"/>
                </a:lnTo>
                <a:lnTo>
                  <a:pt x="15697" y="235"/>
                </a:lnTo>
                <a:lnTo>
                  <a:pt x="14760" y="391"/>
                </a:lnTo>
                <a:lnTo>
                  <a:pt x="13862" y="586"/>
                </a:lnTo>
                <a:lnTo>
                  <a:pt x="13003" y="860"/>
                </a:lnTo>
                <a:lnTo>
                  <a:pt x="12144" y="1133"/>
                </a:lnTo>
                <a:lnTo>
                  <a:pt x="11285" y="1484"/>
                </a:lnTo>
                <a:lnTo>
                  <a:pt x="10465" y="1836"/>
                </a:lnTo>
                <a:lnTo>
                  <a:pt x="9684" y="2265"/>
                </a:lnTo>
                <a:lnTo>
                  <a:pt x="8903" y="2695"/>
                </a:lnTo>
                <a:lnTo>
                  <a:pt x="8161" y="3163"/>
                </a:lnTo>
                <a:lnTo>
                  <a:pt x="7419" y="3671"/>
                </a:lnTo>
                <a:lnTo>
                  <a:pt x="6755" y="4257"/>
                </a:lnTo>
                <a:lnTo>
                  <a:pt x="6053" y="4803"/>
                </a:lnTo>
                <a:lnTo>
                  <a:pt x="5428" y="5428"/>
                </a:lnTo>
                <a:lnTo>
                  <a:pt x="4803" y="6092"/>
                </a:lnTo>
                <a:lnTo>
                  <a:pt x="4217" y="6756"/>
                </a:lnTo>
                <a:lnTo>
                  <a:pt x="3671" y="7459"/>
                </a:lnTo>
                <a:lnTo>
                  <a:pt x="3163" y="8162"/>
                </a:lnTo>
                <a:lnTo>
                  <a:pt x="2695" y="8903"/>
                </a:lnTo>
                <a:lnTo>
                  <a:pt x="2226" y="9684"/>
                </a:lnTo>
                <a:lnTo>
                  <a:pt x="1836" y="10504"/>
                </a:lnTo>
                <a:lnTo>
                  <a:pt x="1445" y="11324"/>
                </a:lnTo>
                <a:lnTo>
                  <a:pt x="1133" y="12144"/>
                </a:lnTo>
                <a:lnTo>
                  <a:pt x="820" y="13003"/>
                </a:lnTo>
                <a:lnTo>
                  <a:pt x="586" y="13901"/>
                </a:lnTo>
                <a:lnTo>
                  <a:pt x="391" y="14800"/>
                </a:lnTo>
                <a:lnTo>
                  <a:pt x="235" y="15698"/>
                </a:lnTo>
                <a:lnTo>
                  <a:pt x="117" y="16635"/>
                </a:lnTo>
                <a:lnTo>
                  <a:pt x="39" y="17572"/>
                </a:lnTo>
                <a:lnTo>
                  <a:pt x="0" y="18509"/>
                </a:lnTo>
                <a:lnTo>
                  <a:pt x="39" y="19446"/>
                </a:lnTo>
                <a:lnTo>
                  <a:pt x="117" y="20383"/>
                </a:lnTo>
                <a:lnTo>
                  <a:pt x="235" y="21320"/>
                </a:lnTo>
                <a:lnTo>
                  <a:pt x="391" y="22219"/>
                </a:lnTo>
                <a:lnTo>
                  <a:pt x="586" y="23117"/>
                </a:lnTo>
                <a:lnTo>
                  <a:pt x="820" y="24015"/>
                </a:lnTo>
                <a:lnTo>
                  <a:pt x="1133" y="24874"/>
                </a:lnTo>
                <a:lnTo>
                  <a:pt x="1445" y="25694"/>
                </a:lnTo>
                <a:lnTo>
                  <a:pt x="1836" y="26514"/>
                </a:lnTo>
                <a:lnTo>
                  <a:pt x="2226" y="27334"/>
                </a:lnTo>
                <a:lnTo>
                  <a:pt x="2695" y="28115"/>
                </a:lnTo>
                <a:lnTo>
                  <a:pt x="3163" y="28857"/>
                </a:lnTo>
                <a:lnTo>
                  <a:pt x="3671" y="29559"/>
                </a:lnTo>
                <a:lnTo>
                  <a:pt x="4217" y="30262"/>
                </a:lnTo>
                <a:lnTo>
                  <a:pt x="4803" y="30926"/>
                </a:lnTo>
                <a:lnTo>
                  <a:pt x="5428" y="31590"/>
                </a:lnTo>
                <a:lnTo>
                  <a:pt x="6053" y="32215"/>
                </a:lnTo>
                <a:lnTo>
                  <a:pt x="6755" y="32761"/>
                </a:lnTo>
                <a:lnTo>
                  <a:pt x="7419" y="33347"/>
                </a:lnTo>
                <a:lnTo>
                  <a:pt x="8161" y="33855"/>
                </a:lnTo>
                <a:lnTo>
                  <a:pt x="8903" y="34323"/>
                </a:lnTo>
                <a:lnTo>
                  <a:pt x="9684" y="34753"/>
                </a:lnTo>
                <a:lnTo>
                  <a:pt x="10465" y="35182"/>
                </a:lnTo>
                <a:lnTo>
                  <a:pt x="11285" y="35534"/>
                </a:lnTo>
                <a:lnTo>
                  <a:pt x="12144" y="35885"/>
                </a:lnTo>
                <a:lnTo>
                  <a:pt x="13003" y="36158"/>
                </a:lnTo>
                <a:lnTo>
                  <a:pt x="13862" y="36432"/>
                </a:lnTo>
                <a:lnTo>
                  <a:pt x="14760" y="36627"/>
                </a:lnTo>
                <a:lnTo>
                  <a:pt x="15697" y="36783"/>
                </a:lnTo>
                <a:lnTo>
                  <a:pt x="16595" y="36900"/>
                </a:lnTo>
                <a:lnTo>
                  <a:pt x="17533" y="36978"/>
                </a:lnTo>
                <a:lnTo>
                  <a:pt x="18509" y="37018"/>
                </a:lnTo>
                <a:lnTo>
                  <a:pt x="19446" y="36978"/>
                </a:lnTo>
                <a:lnTo>
                  <a:pt x="20383" y="36900"/>
                </a:lnTo>
                <a:lnTo>
                  <a:pt x="21320" y="36783"/>
                </a:lnTo>
                <a:lnTo>
                  <a:pt x="22218" y="36627"/>
                </a:lnTo>
                <a:lnTo>
                  <a:pt x="23116" y="36432"/>
                </a:lnTo>
                <a:lnTo>
                  <a:pt x="24015" y="36158"/>
                </a:lnTo>
                <a:lnTo>
                  <a:pt x="24874" y="35885"/>
                </a:lnTo>
                <a:lnTo>
                  <a:pt x="25694" y="35534"/>
                </a:lnTo>
                <a:lnTo>
                  <a:pt x="26514" y="35182"/>
                </a:lnTo>
                <a:lnTo>
                  <a:pt x="27334" y="34753"/>
                </a:lnTo>
                <a:lnTo>
                  <a:pt x="28075" y="34323"/>
                </a:lnTo>
                <a:lnTo>
                  <a:pt x="28856" y="33855"/>
                </a:lnTo>
                <a:lnTo>
                  <a:pt x="29559" y="33347"/>
                </a:lnTo>
                <a:lnTo>
                  <a:pt x="30262" y="32761"/>
                </a:lnTo>
                <a:lnTo>
                  <a:pt x="30926" y="32215"/>
                </a:lnTo>
                <a:lnTo>
                  <a:pt x="31590" y="31590"/>
                </a:lnTo>
                <a:lnTo>
                  <a:pt x="32175" y="30926"/>
                </a:lnTo>
                <a:lnTo>
                  <a:pt x="32761" y="30262"/>
                </a:lnTo>
                <a:lnTo>
                  <a:pt x="33308" y="29559"/>
                </a:lnTo>
                <a:lnTo>
                  <a:pt x="33855" y="28857"/>
                </a:lnTo>
                <a:lnTo>
                  <a:pt x="34323" y="28115"/>
                </a:lnTo>
                <a:lnTo>
                  <a:pt x="34753" y="27334"/>
                </a:lnTo>
                <a:lnTo>
                  <a:pt x="35182" y="26514"/>
                </a:lnTo>
                <a:lnTo>
                  <a:pt x="35534" y="25694"/>
                </a:lnTo>
                <a:lnTo>
                  <a:pt x="35885" y="24874"/>
                </a:lnTo>
                <a:lnTo>
                  <a:pt x="36158" y="24015"/>
                </a:lnTo>
                <a:lnTo>
                  <a:pt x="36432" y="23117"/>
                </a:lnTo>
                <a:lnTo>
                  <a:pt x="36627" y="22219"/>
                </a:lnTo>
                <a:lnTo>
                  <a:pt x="36783" y="21320"/>
                </a:lnTo>
                <a:lnTo>
                  <a:pt x="36900" y="20383"/>
                </a:lnTo>
                <a:lnTo>
                  <a:pt x="36978" y="19446"/>
                </a:lnTo>
                <a:lnTo>
                  <a:pt x="36978" y="18509"/>
                </a:lnTo>
                <a:lnTo>
                  <a:pt x="36978" y="17572"/>
                </a:lnTo>
                <a:lnTo>
                  <a:pt x="36900" y="16635"/>
                </a:lnTo>
                <a:lnTo>
                  <a:pt x="36783" y="15698"/>
                </a:lnTo>
                <a:lnTo>
                  <a:pt x="36627" y="14800"/>
                </a:lnTo>
                <a:lnTo>
                  <a:pt x="36432" y="13901"/>
                </a:lnTo>
                <a:lnTo>
                  <a:pt x="36158" y="13003"/>
                </a:lnTo>
                <a:lnTo>
                  <a:pt x="35885" y="12144"/>
                </a:lnTo>
                <a:lnTo>
                  <a:pt x="35534" y="11324"/>
                </a:lnTo>
                <a:lnTo>
                  <a:pt x="35182" y="10504"/>
                </a:lnTo>
                <a:lnTo>
                  <a:pt x="34753" y="9684"/>
                </a:lnTo>
                <a:lnTo>
                  <a:pt x="34323" y="8903"/>
                </a:lnTo>
                <a:lnTo>
                  <a:pt x="33855" y="8162"/>
                </a:lnTo>
                <a:lnTo>
                  <a:pt x="33308" y="7459"/>
                </a:lnTo>
                <a:lnTo>
                  <a:pt x="32761" y="6756"/>
                </a:lnTo>
                <a:lnTo>
                  <a:pt x="32175" y="6092"/>
                </a:lnTo>
                <a:lnTo>
                  <a:pt x="31590" y="5428"/>
                </a:lnTo>
                <a:lnTo>
                  <a:pt x="30926" y="4803"/>
                </a:lnTo>
                <a:lnTo>
                  <a:pt x="30262" y="4257"/>
                </a:lnTo>
                <a:lnTo>
                  <a:pt x="29559" y="3671"/>
                </a:lnTo>
                <a:lnTo>
                  <a:pt x="28856" y="3163"/>
                </a:lnTo>
                <a:lnTo>
                  <a:pt x="28075" y="2695"/>
                </a:lnTo>
                <a:lnTo>
                  <a:pt x="27334" y="2265"/>
                </a:lnTo>
                <a:lnTo>
                  <a:pt x="26514" y="1836"/>
                </a:lnTo>
                <a:lnTo>
                  <a:pt x="25694" y="1484"/>
                </a:lnTo>
                <a:lnTo>
                  <a:pt x="24874" y="1133"/>
                </a:lnTo>
                <a:lnTo>
                  <a:pt x="24015" y="860"/>
                </a:lnTo>
                <a:lnTo>
                  <a:pt x="23116" y="586"/>
                </a:lnTo>
                <a:lnTo>
                  <a:pt x="22218" y="391"/>
                </a:lnTo>
                <a:lnTo>
                  <a:pt x="21320" y="235"/>
                </a:lnTo>
                <a:lnTo>
                  <a:pt x="20383" y="118"/>
                </a:lnTo>
                <a:lnTo>
                  <a:pt x="19446" y="40"/>
                </a:lnTo>
                <a:lnTo>
                  <a:pt x="18509" y="1"/>
                </a:lnTo>
                <a:close/>
              </a:path>
            </a:pathLst>
          </a:custGeom>
          <a:solidFill>
            <a:srgbClr val="FF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6" name="Google Shape;2096;p36"/>
          <p:cNvGrpSpPr/>
          <p:nvPr/>
        </p:nvGrpSpPr>
        <p:grpSpPr>
          <a:xfrm>
            <a:off x="514482" y="518776"/>
            <a:ext cx="1051274" cy="787312"/>
            <a:chOff x="3585475" y="1537675"/>
            <a:chExt cx="649175" cy="486175"/>
          </a:xfrm>
        </p:grpSpPr>
        <p:sp>
          <p:nvSpPr>
            <p:cNvPr id="2097" name="Google Shape;2097;p3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36"/>
          <p:cNvGrpSpPr/>
          <p:nvPr/>
        </p:nvGrpSpPr>
        <p:grpSpPr>
          <a:xfrm>
            <a:off x="7523332" y="3991726"/>
            <a:ext cx="1051274" cy="787312"/>
            <a:chOff x="3585475" y="1537675"/>
            <a:chExt cx="649175" cy="486175"/>
          </a:xfrm>
        </p:grpSpPr>
        <p:sp>
          <p:nvSpPr>
            <p:cNvPr id="2118" name="Google Shape;2118;p3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3">
  <p:cSld name="BLANK_1_1_1">
    <p:spTree>
      <p:nvGrpSpPr>
        <p:cNvPr id="1" name="Shape 2138"/>
        <p:cNvGrpSpPr/>
        <p:nvPr/>
      </p:nvGrpSpPr>
      <p:grpSpPr>
        <a:xfrm>
          <a:off x="0" y="0"/>
          <a:ext cx="0" cy="0"/>
          <a:chOff x="0" y="0"/>
          <a:chExt cx="0" cy="0"/>
        </a:xfrm>
      </p:grpSpPr>
      <p:grpSp>
        <p:nvGrpSpPr>
          <p:cNvPr id="2139" name="Google Shape;2139;p37"/>
          <p:cNvGrpSpPr/>
          <p:nvPr/>
        </p:nvGrpSpPr>
        <p:grpSpPr>
          <a:xfrm>
            <a:off x="7799282" y="2074226"/>
            <a:ext cx="1051274" cy="787312"/>
            <a:chOff x="3585475" y="1537675"/>
            <a:chExt cx="649175" cy="486175"/>
          </a:xfrm>
        </p:grpSpPr>
        <p:sp>
          <p:nvSpPr>
            <p:cNvPr id="2140" name="Google Shape;2140;p37"/>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7"/>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7"/>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7"/>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7"/>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7"/>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7"/>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7"/>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7"/>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7"/>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7"/>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7"/>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7"/>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7"/>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7"/>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7"/>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7"/>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7"/>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7"/>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7"/>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37"/>
          <p:cNvGrpSpPr/>
          <p:nvPr/>
        </p:nvGrpSpPr>
        <p:grpSpPr>
          <a:xfrm>
            <a:off x="293445" y="2074226"/>
            <a:ext cx="1051274" cy="787312"/>
            <a:chOff x="3585475" y="1537675"/>
            <a:chExt cx="649175" cy="486175"/>
          </a:xfrm>
        </p:grpSpPr>
        <p:sp>
          <p:nvSpPr>
            <p:cNvPr id="2161" name="Google Shape;2161;p37"/>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7"/>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7"/>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7"/>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7"/>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7"/>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7"/>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7"/>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7"/>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7"/>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7"/>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7"/>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7"/>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7"/>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7"/>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7"/>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7"/>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7"/>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7"/>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7"/>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1" name="Google Shape;2181;p37"/>
          <p:cNvSpPr/>
          <p:nvPr/>
        </p:nvSpPr>
        <p:spPr>
          <a:xfrm>
            <a:off x="3227875" y="4385403"/>
            <a:ext cx="2688246" cy="2688296"/>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 name="Google Shape;2182;p37"/>
          <p:cNvGrpSpPr/>
          <p:nvPr/>
        </p:nvGrpSpPr>
        <p:grpSpPr>
          <a:xfrm>
            <a:off x="2399960" y="871118"/>
            <a:ext cx="4287930" cy="3642388"/>
            <a:chOff x="4611450" y="3151300"/>
            <a:chExt cx="667725" cy="567200"/>
          </a:xfrm>
        </p:grpSpPr>
        <p:sp>
          <p:nvSpPr>
            <p:cNvPr id="2183" name="Google Shape;2183;p37"/>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7"/>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7"/>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7"/>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7"/>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7"/>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7"/>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7"/>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7"/>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7"/>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7"/>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7"/>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7"/>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6" name="Google Shape;2196;p37"/>
          <p:cNvSpPr/>
          <p:nvPr/>
        </p:nvSpPr>
        <p:spPr>
          <a:xfrm>
            <a:off x="3161643" y="-1861624"/>
            <a:ext cx="2820666" cy="2823640"/>
          </a:xfrm>
          <a:custGeom>
            <a:avLst/>
            <a:gdLst/>
            <a:ahLst/>
            <a:cxnLst/>
            <a:rect l="l" t="t" r="r" b="b"/>
            <a:pathLst>
              <a:path w="36979" h="37018" extrusionOk="0">
                <a:moveTo>
                  <a:pt x="18509" y="1"/>
                </a:moveTo>
                <a:lnTo>
                  <a:pt x="17533" y="40"/>
                </a:lnTo>
                <a:lnTo>
                  <a:pt x="16595" y="118"/>
                </a:lnTo>
                <a:lnTo>
                  <a:pt x="15697" y="235"/>
                </a:lnTo>
                <a:lnTo>
                  <a:pt x="14760" y="391"/>
                </a:lnTo>
                <a:lnTo>
                  <a:pt x="13862" y="586"/>
                </a:lnTo>
                <a:lnTo>
                  <a:pt x="13003" y="860"/>
                </a:lnTo>
                <a:lnTo>
                  <a:pt x="12144" y="1133"/>
                </a:lnTo>
                <a:lnTo>
                  <a:pt x="11285" y="1484"/>
                </a:lnTo>
                <a:lnTo>
                  <a:pt x="10465" y="1836"/>
                </a:lnTo>
                <a:lnTo>
                  <a:pt x="9684" y="2265"/>
                </a:lnTo>
                <a:lnTo>
                  <a:pt x="8903" y="2695"/>
                </a:lnTo>
                <a:lnTo>
                  <a:pt x="8161" y="3163"/>
                </a:lnTo>
                <a:lnTo>
                  <a:pt x="7419" y="3671"/>
                </a:lnTo>
                <a:lnTo>
                  <a:pt x="6755" y="4257"/>
                </a:lnTo>
                <a:lnTo>
                  <a:pt x="6053" y="4803"/>
                </a:lnTo>
                <a:lnTo>
                  <a:pt x="5428" y="5428"/>
                </a:lnTo>
                <a:lnTo>
                  <a:pt x="4803" y="6092"/>
                </a:lnTo>
                <a:lnTo>
                  <a:pt x="4217" y="6756"/>
                </a:lnTo>
                <a:lnTo>
                  <a:pt x="3671" y="7459"/>
                </a:lnTo>
                <a:lnTo>
                  <a:pt x="3163" y="8162"/>
                </a:lnTo>
                <a:lnTo>
                  <a:pt x="2695" y="8903"/>
                </a:lnTo>
                <a:lnTo>
                  <a:pt x="2226" y="9684"/>
                </a:lnTo>
                <a:lnTo>
                  <a:pt x="1836" y="10504"/>
                </a:lnTo>
                <a:lnTo>
                  <a:pt x="1445" y="11324"/>
                </a:lnTo>
                <a:lnTo>
                  <a:pt x="1133" y="12144"/>
                </a:lnTo>
                <a:lnTo>
                  <a:pt x="820" y="13003"/>
                </a:lnTo>
                <a:lnTo>
                  <a:pt x="586" y="13901"/>
                </a:lnTo>
                <a:lnTo>
                  <a:pt x="391" y="14800"/>
                </a:lnTo>
                <a:lnTo>
                  <a:pt x="235" y="15698"/>
                </a:lnTo>
                <a:lnTo>
                  <a:pt x="117" y="16635"/>
                </a:lnTo>
                <a:lnTo>
                  <a:pt x="39" y="17572"/>
                </a:lnTo>
                <a:lnTo>
                  <a:pt x="0" y="18509"/>
                </a:lnTo>
                <a:lnTo>
                  <a:pt x="39" y="19446"/>
                </a:lnTo>
                <a:lnTo>
                  <a:pt x="117" y="20383"/>
                </a:lnTo>
                <a:lnTo>
                  <a:pt x="235" y="21320"/>
                </a:lnTo>
                <a:lnTo>
                  <a:pt x="391" y="22219"/>
                </a:lnTo>
                <a:lnTo>
                  <a:pt x="586" y="23117"/>
                </a:lnTo>
                <a:lnTo>
                  <a:pt x="820" y="24015"/>
                </a:lnTo>
                <a:lnTo>
                  <a:pt x="1133" y="24874"/>
                </a:lnTo>
                <a:lnTo>
                  <a:pt x="1445" y="25694"/>
                </a:lnTo>
                <a:lnTo>
                  <a:pt x="1836" y="26514"/>
                </a:lnTo>
                <a:lnTo>
                  <a:pt x="2226" y="27334"/>
                </a:lnTo>
                <a:lnTo>
                  <a:pt x="2695" y="28115"/>
                </a:lnTo>
                <a:lnTo>
                  <a:pt x="3163" y="28857"/>
                </a:lnTo>
                <a:lnTo>
                  <a:pt x="3671" y="29559"/>
                </a:lnTo>
                <a:lnTo>
                  <a:pt x="4217" y="30262"/>
                </a:lnTo>
                <a:lnTo>
                  <a:pt x="4803" y="30926"/>
                </a:lnTo>
                <a:lnTo>
                  <a:pt x="5428" y="31590"/>
                </a:lnTo>
                <a:lnTo>
                  <a:pt x="6053" y="32215"/>
                </a:lnTo>
                <a:lnTo>
                  <a:pt x="6755" y="32761"/>
                </a:lnTo>
                <a:lnTo>
                  <a:pt x="7419" y="33347"/>
                </a:lnTo>
                <a:lnTo>
                  <a:pt x="8161" y="33855"/>
                </a:lnTo>
                <a:lnTo>
                  <a:pt x="8903" y="34323"/>
                </a:lnTo>
                <a:lnTo>
                  <a:pt x="9684" y="34753"/>
                </a:lnTo>
                <a:lnTo>
                  <a:pt x="10465" y="35182"/>
                </a:lnTo>
                <a:lnTo>
                  <a:pt x="11285" y="35534"/>
                </a:lnTo>
                <a:lnTo>
                  <a:pt x="12144" y="35885"/>
                </a:lnTo>
                <a:lnTo>
                  <a:pt x="13003" y="36158"/>
                </a:lnTo>
                <a:lnTo>
                  <a:pt x="13862" y="36432"/>
                </a:lnTo>
                <a:lnTo>
                  <a:pt x="14760" y="36627"/>
                </a:lnTo>
                <a:lnTo>
                  <a:pt x="15697" y="36783"/>
                </a:lnTo>
                <a:lnTo>
                  <a:pt x="16595" y="36900"/>
                </a:lnTo>
                <a:lnTo>
                  <a:pt x="17533" y="36978"/>
                </a:lnTo>
                <a:lnTo>
                  <a:pt x="18509" y="37018"/>
                </a:lnTo>
                <a:lnTo>
                  <a:pt x="19446" y="36978"/>
                </a:lnTo>
                <a:lnTo>
                  <a:pt x="20383" y="36900"/>
                </a:lnTo>
                <a:lnTo>
                  <a:pt x="21320" y="36783"/>
                </a:lnTo>
                <a:lnTo>
                  <a:pt x="22218" y="36627"/>
                </a:lnTo>
                <a:lnTo>
                  <a:pt x="23116" y="36432"/>
                </a:lnTo>
                <a:lnTo>
                  <a:pt x="24015" y="36158"/>
                </a:lnTo>
                <a:lnTo>
                  <a:pt x="24874" y="35885"/>
                </a:lnTo>
                <a:lnTo>
                  <a:pt x="25694" y="35534"/>
                </a:lnTo>
                <a:lnTo>
                  <a:pt x="26514" y="35182"/>
                </a:lnTo>
                <a:lnTo>
                  <a:pt x="27334" y="34753"/>
                </a:lnTo>
                <a:lnTo>
                  <a:pt x="28075" y="34323"/>
                </a:lnTo>
                <a:lnTo>
                  <a:pt x="28856" y="33855"/>
                </a:lnTo>
                <a:lnTo>
                  <a:pt x="29559" y="33347"/>
                </a:lnTo>
                <a:lnTo>
                  <a:pt x="30262" y="32761"/>
                </a:lnTo>
                <a:lnTo>
                  <a:pt x="30926" y="32215"/>
                </a:lnTo>
                <a:lnTo>
                  <a:pt x="31590" y="31590"/>
                </a:lnTo>
                <a:lnTo>
                  <a:pt x="32175" y="30926"/>
                </a:lnTo>
                <a:lnTo>
                  <a:pt x="32761" y="30262"/>
                </a:lnTo>
                <a:lnTo>
                  <a:pt x="33308" y="29559"/>
                </a:lnTo>
                <a:lnTo>
                  <a:pt x="33855" y="28857"/>
                </a:lnTo>
                <a:lnTo>
                  <a:pt x="34323" y="28115"/>
                </a:lnTo>
                <a:lnTo>
                  <a:pt x="34753" y="27334"/>
                </a:lnTo>
                <a:lnTo>
                  <a:pt x="35182" y="26514"/>
                </a:lnTo>
                <a:lnTo>
                  <a:pt x="35534" y="25694"/>
                </a:lnTo>
                <a:lnTo>
                  <a:pt x="35885" y="24874"/>
                </a:lnTo>
                <a:lnTo>
                  <a:pt x="36158" y="24015"/>
                </a:lnTo>
                <a:lnTo>
                  <a:pt x="36432" y="23117"/>
                </a:lnTo>
                <a:lnTo>
                  <a:pt x="36627" y="22219"/>
                </a:lnTo>
                <a:lnTo>
                  <a:pt x="36783" y="21320"/>
                </a:lnTo>
                <a:lnTo>
                  <a:pt x="36900" y="20383"/>
                </a:lnTo>
                <a:lnTo>
                  <a:pt x="36978" y="19446"/>
                </a:lnTo>
                <a:lnTo>
                  <a:pt x="36978" y="18509"/>
                </a:lnTo>
                <a:lnTo>
                  <a:pt x="36978" y="17572"/>
                </a:lnTo>
                <a:lnTo>
                  <a:pt x="36900" y="16635"/>
                </a:lnTo>
                <a:lnTo>
                  <a:pt x="36783" y="15698"/>
                </a:lnTo>
                <a:lnTo>
                  <a:pt x="36627" y="14800"/>
                </a:lnTo>
                <a:lnTo>
                  <a:pt x="36432" y="13901"/>
                </a:lnTo>
                <a:lnTo>
                  <a:pt x="36158" y="13003"/>
                </a:lnTo>
                <a:lnTo>
                  <a:pt x="35885" y="12144"/>
                </a:lnTo>
                <a:lnTo>
                  <a:pt x="35534" y="11324"/>
                </a:lnTo>
                <a:lnTo>
                  <a:pt x="35182" y="10504"/>
                </a:lnTo>
                <a:lnTo>
                  <a:pt x="34753" y="9684"/>
                </a:lnTo>
                <a:lnTo>
                  <a:pt x="34323" y="8903"/>
                </a:lnTo>
                <a:lnTo>
                  <a:pt x="33855" y="8162"/>
                </a:lnTo>
                <a:lnTo>
                  <a:pt x="33308" y="7459"/>
                </a:lnTo>
                <a:lnTo>
                  <a:pt x="32761" y="6756"/>
                </a:lnTo>
                <a:lnTo>
                  <a:pt x="32175" y="6092"/>
                </a:lnTo>
                <a:lnTo>
                  <a:pt x="31590" y="5428"/>
                </a:lnTo>
                <a:lnTo>
                  <a:pt x="30926" y="4803"/>
                </a:lnTo>
                <a:lnTo>
                  <a:pt x="30262" y="4257"/>
                </a:lnTo>
                <a:lnTo>
                  <a:pt x="29559" y="3671"/>
                </a:lnTo>
                <a:lnTo>
                  <a:pt x="28856" y="3163"/>
                </a:lnTo>
                <a:lnTo>
                  <a:pt x="28075" y="2695"/>
                </a:lnTo>
                <a:lnTo>
                  <a:pt x="27334" y="2265"/>
                </a:lnTo>
                <a:lnTo>
                  <a:pt x="26514" y="1836"/>
                </a:lnTo>
                <a:lnTo>
                  <a:pt x="25694" y="1484"/>
                </a:lnTo>
                <a:lnTo>
                  <a:pt x="24874" y="1133"/>
                </a:lnTo>
                <a:lnTo>
                  <a:pt x="24015" y="860"/>
                </a:lnTo>
                <a:lnTo>
                  <a:pt x="23116" y="586"/>
                </a:lnTo>
                <a:lnTo>
                  <a:pt x="22218" y="391"/>
                </a:lnTo>
                <a:lnTo>
                  <a:pt x="21320" y="235"/>
                </a:lnTo>
                <a:lnTo>
                  <a:pt x="20383" y="118"/>
                </a:lnTo>
                <a:lnTo>
                  <a:pt x="19446" y="40"/>
                </a:lnTo>
                <a:lnTo>
                  <a:pt x="18509" y="1"/>
                </a:lnTo>
                <a:close/>
              </a:path>
            </a:pathLst>
          </a:custGeom>
          <a:solidFill>
            <a:srgbClr val="FF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dirty="0" smtClean="0"/>
              <a:t>Click to edit Master title style</a:t>
            </a:r>
            <a:endParaRPr lang="en-IN" dirty="0"/>
          </a:p>
        </p:txBody>
      </p:sp>
      <p:sp>
        <p:nvSpPr>
          <p:cNvPr id="3" name="Content Placeholder 2"/>
          <p:cNvSpPr>
            <a:spLocks noGrp="1"/>
          </p:cNvSpPr>
          <p:nvPr>
            <p:ph idx="1"/>
          </p:nvPr>
        </p:nvSpPr>
        <p:spPr>
          <a:ln>
            <a:noFill/>
          </a:ln>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Rectangle 6"/>
          <p:cNvSpPr>
            <a:spLocks noGrp="1" noChangeArrowheads="1"/>
          </p:cNvSpPr>
          <p:nvPr>
            <p:ph type="sldNum" sz="quarter" idx="4"/>
          </p:nvPr>
        </p:nvSpPr>
        <p:spPr>
          <a:xfrm>
            <a:off x="4953000" y="4629150"/>
            <a:ext cx="4343400" cy="228600"/>
          </a:xfrm>
          <a:prstGeom prst="rect">
            <a:avLst/>
          </a:prstGeom>
          <a:ln/>
        </p:spPr>
        <p:txBody>
          <a:bodyPr/>
          <a:lstStyle>
            <a:lvl1pPr>
              <a:defRPr/>
            </a:lvl1pPr>
          </a:lstStyle>
          <a:p>
            <a:pPr>
              <a:defRPr/>
            </a:pPr>
            <a:r>
              <a:rPr lang="en-US" dirty="0" smtClean="0"/>
              <a:t>www.pantechsolutions.net</a:t>
            </a:r>
          </a:p>
          <a:p>
            <a:pPr>
              <a:defRPr/>
            </a:pPr>
            <a:r>
              <a:rPr lang="en-US" dirty="0" smtClean="0"/>
              <a:t>For learning hub visit  learn.pantechsolutions.net </a:t>
            </a:r>
            <a:endParaRPr lang="en-US" dirty="0"/>
          </a:p>
        </p:txBody>
      </p:sp>
    </p:spTree>
    <p:extLst>
      <p:ext uri="{BB962C8B-B14F-4D97-AF65-F5344CB8AC3E}">
        <p14:creationId xmlns:p14="http://schemas.microsoft.com/office/powerpoint/2010/main" val="2669095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1pPr>
            <a:lvl2pPr lvl="1"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2pPr>
            <a:lvl3pPr lvl="2"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3pPr>
            <a:lvl4pPr lvl="3"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4pPr>
            <a:lvl5pPr lvl="4"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5pPr>
            <a:lvl6pPr lvl="5"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6pPr>
            <a:lvl7pPr lvl="6"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7pPr>
            <a:lvl8pPr lvl="7"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8pPr>
            <a:lvl9pPr lvl="8"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72" r:id="rId3"/>
    <p:sldLayoutId id="2147483681" r:id="rId4"/>
    <p:sldLayoutId id="2147483682" r:id="rId5"/>
    <p:sldLayoutId id="2147483683" r:id="rId6"/>
    <p:sldLayoutId id="2147483687"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hyperlink" Target="https://learn.sparkfun.com/tutorials/i2c#controller-peripheral"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www.linkedin.com/in/jeevarajan/" TargetMode="External"/><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04"/>
        <p:cNvGrpSpPr/>
        <p:nvPr/>
      </p:nvGrpSpPr>
      <p:grpSpPr>
        <a:xfrm>
          <a:off x="0" y="0"/>
          <a:ext cx="0" cy="0"/>
          <a:chOff x="0" y="0"/>
          <a:chExt cx="0" cy="0"/>
        </a:xfrm>
      </p:grpSpPr>
      <p:sp>
        <p:nvSpPr>
          <p:cNvPr id="2205" name="Google Shape;2205;p40"/>
          <p:cNvSpPr txBox="1">
            <a:spLocks noGrp="1"/>
          </p:cNvSpPr>
          <p:nvPr>
            <p:ph type="ctrTitle"/>
          </p:nvPr>
        </p:nvSpPr>
        <p:spPr>
          <a:xfrm>
            <a:off x="2255044" y="924773"/>
            <a:ext cx="6736302" cy="261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smtClean="0"/>
              <a:t>LCD and </a:t>
            </a:r>
            <a:r>
              <a:rPr lang="en-US" sz="3600" dirty="0" smtClean="0"/>
              <a:t>I2C </a:t>
            </a:r>
            <a:r>
              <a:rPr lang="en-US" sz="3600" dirty="0" smtClean="0"/>
              <a:t>Interface with 8051</a:t>
            </a:r>
            <a:br>
              <a:rPr lang="en-US" sz="3600" dirty="0" smtClean="0"/>
            </a:br>
            <a:r>
              <a:rPr lang="en-US" sz="3600" dirty="0" smtClean="0"/>
              <a:t>(8051 -5 Days Workshop)</a:t>
            </a:r>
            <a:endParaRPr sz="3600" dirty="0"/>
          </a:p>
        </p:txBody>
      </p:sp>
      <p:sp>
        <p:nvSpPr>
          <p:cNvPr id="2206" name="Google Shape;2206;p40"/>
          <p:cNvSpPr txBox="1">
            <a:spLocks noGrp="1"/>
          </p:cNvSpPr>
          <p:nvPr>
            <p:ph type="subTitle" idx="1"/>
          </p:nvPr>
        </p:nvSpPr>
        <p:spPr>
          <a:xfrm>
            <a:off x="3241963" y="3620121"/>
            <a:ext cx="5140037" cy="475800"/>
          </a:xfrm>
          <a:prstGeom prst="rect">
            <a:avLst/>
          </a:prstGeom>
        </p:spPr>
        <p:txBody>
          <a:bodyPr spcFirstLastPara="1" wrap="square" lIns="91425" tIns="91425" rIns="91425" bIns="91425" anchor="ctr" anchorCtr="0">
            <a:noAutofit/>
          </a:bodyPr>
          <a:lstStyle/>
          <a:p>
            <a:pPr marL="0" lvl="0" indent="0"/>
            <a:r>
              <a:rPr lang="en" sz="1600" dirty="0"/>
              <a:t>EMBEDDED SYSTEM </a:t>
            </a:r>
            <a:r>
              <a:rPr lang="en" sz="1600" dirty="0" smtClean="0"/>
              <a:t>DESIGN &amp; IoT-Master Class</a:t>
            </a:r>
            <a:endParaRPr sz="1600" dirty="0"/>
          </a:p>
        </p:txBody>
      </p:sp>
      <p:sp>
        <p:nvSpPr>
          <p:cNvPr id="2208" name="Google Shape;2208;p40"/>
          <p:cNvSpPr/>
          <p:nvPr/>
        </p:nvSpPr>
        <p:spPr>
          <a:xfrm flipH="1">
            <a:off x="-77280" y="4354934"/>
            <a:ext cx="2785365" cy="2785308"/>
          </a:xfrm>
          <a:custGeom>
            <a:avLst/>
            <a:gdLst/>
            <a:ahLst/>
            <a:cxnLst/>
            <a:rect l="l" t="t" r="r" b="b"/>
            <a:pathLst>
              <a:path w="48967" h="48966" extrusionOk="0">
                <a:moveTo>
                  <a:pt x="24484" y="0"/>
                </a:moveTo>
                <a:lnTo>
                  <a:pt x="23234" y="39"/>
                </a:lnTo>
                <a:lnTo>
                  <a:pt x="21985" y="117"/>
                </a:lnTo>
                <a:lnTo>
                  <a:pt x="20774" y="274"/>
                </a:lnTo>
                <a:lnTo>
                  <a:pt x="19564" y="508"/>
                </a:lnTo>
                <a:lnTo>
                  <a:pt x="18392" y="781"/>
                </a:lnTo>
                <a:lnTo>
                  <a:pt x="17221" y="1094"/>
                </a:lnTo>
                <a:lnTo>
                  <a:pt x="16088" y="1484"/>
                </a:lnTo>
                <a:lnTo>
                  <a:pt x="14956" y="1914"/>
                </a:lnTo>
                <a:lnTo>
                  <a:pt x="13902" y="2421"/>
                </a:lnTo>
                <a:lnTo>
                  <a:pt x="12848" y="2968"/>
                </a:lnTo>
                <a:lnTo>
                  <a:pt x="11793" y="3554"/>
                </a:lnTo>
                <a:lnTo>
                  <a:pt x="10817" y="4178"/>
                </a:lnTo>
                <a:lnTo>
                  <a:pt x="9841" y="4881"/>
                </a:lnTo>
                <a:lnTo>
                  <a:pt x="8943" y="5584"/>
                </a:lnTo>
                <a:lnTo>
                  <a:pt x="8045" y="6365"/>
                </a:lnTo>
                <a:lnTo>
                  <a:pt x="7186" y="7185"/>
                </a:lnTo>
                <a:lnTo>
                  <a:pt x="6366" y="8005"/>
                </a:lnTo>
                <a:lnTo>
                  <a:pt x="5624" y="8903"/>
                </a:lnTo>
                <a:lnTo>
                  <a:pt x="4882" y="9840"/>
                </a:lnTo>
                <a:lnTo>
                  <a:pt x="4179" y="10777"/>
                </a:lnTo>
                <a:lnTo>
                  <a:pt x="3554" y="11793"/>
                </a:lnTo>
                <a:lnTo>
                  <a:pt x="2968" y="12808"/>
                </a:lnTo>
                <a:lnTo>
                  <a:pt x="2422" y="13862"/>
                </a:lnTo>
                <a:lnTo>
                  <a:pt x="1953" y="14955"/>
                </a:lnTo>
                <a:lnTo>
                  <a:pt x="1485" y="16049"/>
                </a:lnTo>
                <a:lnTo>
                  <a:pt x="1133" y="17181"/>
                </a:lnTo>
                <a:lnTo>
                  <a:pt x="782" y="18353"/>
                </a:lnTo>
                <a:lnTo>
                  <a:pt x="508" y="19563"/>
                </a:lnTo>
                <a:lnTo>
                  <a:pt x="313" y="20734"/>
                </a:lnTo>
                <a:lnTo>
                  <a:pt x="157" y="21984"/>
                </a:lnTo>
                <a:lnTo>
                  <a:pt x="40" y="23234"/>
                </a:lnTo>
                <a:lnTo>
                  <a:pt x="1" y="24483"/>
                </a:lnTo>
                <a:lnTo>
                  <a:pt x="40" y="25733"/>
                </a:lnTo>
                <a:lnTo>
                  <a:pt x="157" y="26982"/>
                </a:lnTo>
                <a:lnTo>
                  <a:pt x="313" y="28193"/>
                </a:lnTo>
                <a:lnTo>
                  <a:pt x="508" y="29403"/>
                </a:lnTo>
                <a:lnTo>
                  <a:pt x="782" y="30613"/>
                </a:lnTo>
                <a:lnTo>
                  <a:pt x="1133" y="31746"/>
                </a:lnTo>
                <a:lnTo>
                  <a:pt x="1485" y="32917"/>
                </a:lnTo>
                <a:lnTo>
                  <a:pt x="1953" y="34011"/>
                </a:lnTo>
                <a:lnTo>
                  <a:pt x="2422" y="35104"/>
                </a:lnTo>
                <a:lnTo>
                  <a:pt x="2968" y="36158"/>
                </a:lnTo>
                <a:lnTo>
                  <a:pt x="3554" y="37173"/>
                </a:lnTo>
                <a:lnTo>
                  <a:pt x="4179" y="38150"/>
                </a:lnTo>
                <a:lnTo>
                  <a:pt x="4882" y="39126"/>
                </a:lnTo>
                <a:lnTo>
                  <a:pt x="5624" y="40063"/>
                </a:lnTo>
                <a:lnTo>
                  <a:pt x="6366" y="40922"/>
                </a:lnTo>
                <a:lnTo>
                  <a:pt x="7186" y="41781"/>
                </a:lnTo>
                <a:lnTo>
                  <a:pt x="8045" y="42601"/>
                </a:lnTo>
                <a:lnTo>
                  <a:pt x="8943" y="43382"/>
                </a:lnTo>
                <a:lnTo>
                  <a:pt x="9841" y="44085"/>
                </a:lnTo>
                <a:lnTo>
                  <a:pt x="10817" y="44788"/>
                </a:lnTo>
                <a:lnTo>
                  <a:pt x="11793" y="45412"/>
                </a:lnTo>
                <a:lnTo>
                  <a:pt x="12848" y="45998"/>
                </a:lnTo>
                <a:lnTo>
                  <a:pt x="13902" y="46545"/>
                </a:lnTo>
                <a:lnTo>
                  <a:pt x="14956" y="47052"/>
                </a:lnTo>
                <a:lnTo>
                  <a:pt x="16088" y="47482"/>
                </a:lnTo>
                <a:lnTo>
                  <a:pt x="17221" y="47872"/>
                </a:lnTo>
                <a:lnTo>
                  <a:pt x="18392" y="48185"/>
                </a:lnTo>
                <a:lnTo>
                  <a:pt x="19564" y="48458"/>
                </a:lnTo>
                <a:lnTo>
                  <a:pt x="20774" y="48692"/>
                </a:lnTo>
                <a:lnTo>
                  <a:pt x="21985" y="48849"/>
                </a:lnTo>
                <a:lnTo>
                  <a:pt x="23234" y="48927"/>
                </a:lnTo>
                <a:lnTo>
                  <a:pt x="24484" y="48966"/>
                </a:lnTo>
                <a:lnTo>
                  <a:pt x="25772" y="48927"/>
                </a:lnTo>
                <a:lnTo>
                  <a:pt x="26983" y="48849"/>
                </a:lnTo>
                <a:lnTo>
                  <a:pt x="28232" y="48692"/>
                </a:lnTo>
                <a:lnTo>
                  <a:pt x="29443" y="48458"/>
                </a:lnTo>
                <a:lnTo>
                  <a:pt x="30614" y="48185"/>
                </a:lnTo>
                <a:lnTo>
                  <a:pt x="31786" y="47872"/>
                </a:lnTo>
                <a:lnTo>
                  <a:pt x="32918" y="47482"/>
                </a:lnTo>
                <a:lnTo>
                  <a:pt x="34011" y="47052"/>
                </a:lnTo>
                <a:lnTo>
                  <a:pt x="35105" y="46545"/>
                </a:lnTo>
                <a:lnTo>
                  <a:pt x="36159" y="45998"/>
                </a:lnTo>
                <a:lnTo>
                  <a:pt x="37174" y="45412"/>
                </a:lnTo>
                <a:lnTo>
                  <a:pt x="38189" y="44788"/>
                </a:lnTo>
                <a:lnTo>
                  <a:pt x="39127" y="44085"/>
                </a:lnTo>
                <a:lnTo>
                  <a:pt x="40064" y="43382"/>
                </a:lnTo>
                <a:lnTo>
                  <a:pt x="40962" y="42601"/>
                </a:lnTo>
                <a:lnTo>
                  <a:pt x="41821" y="41781"/>
                </a:lnTo>
                <a:lnTo>
                  <a:pt x="42602" y="40922"/>
                </a:lnTo>
                <a:lnTo>
                  <a:pt x="43383" y="40063"/>
                </a:lnTo>
                <a:lnTo>
                  <a:pt x="44125" y="39126"/>
                </a:lnTo>
                <a:lnTo>
                  <a:pt x="44788" y="38150"/>
                </a:lnTo>
                <a:lnTo>
                  <a:pt x="45452" y="37173"/>
                </a:lnTo>
                <a:lnTo>
                  <a:pt x="46038" y="36158"/>
                </a:lnTo>
                <a:lnTo>
                  <a:pt x="46546" y="35104"/>
                </a:lnTo>
                <a:lnTo>
                  <a:pt x="47053" y="34011"/>
                </a:lnTo>
                <a:lnTo>
                  <a:pt x="47483" y="32917"/>
                </a:lnTo>
                <a:lnTo>
                  <a:pt x="47873" y="31746"/>
                </a:lnTo>
                <a:lnTo>
                  <a:pt x="48225" y="30613"/>
                </a:lnTo>
                <a:lnTo>
                  <a:pt x="48498" y="29403"/>
                </a:lnTo>
                <a:lnTo>
                  <a:pt x="48693" y="28193"/>
                </a:lnTo>
                <a:lnTo>
                  <a:pt x="48849" y="26982"/>
                </a:lnTo>
                <a:lnTo>
                  <a:pt x="48966" y="25733"/>
                </a:lnTo>
                <a:lnTo>
                  <a:pt x="48966" y="24483"/>
                </a:lnTo>
                <a:lnTo>
                  <a:pt x="48966" y="23234"/>
                </a:lnTo>
                <a:lnTo>
                  <a:pt x="48849" y="21984"/>
                </a:lnTo>
                <a:lnTo>
                  <a:pt x="48693" y="20734"/>
                </a:lnTo>
                <a:lnTo>
                  <a:pt x="48498" y="19563"/>
                </a:lnTo>
                <a:lnTo>
                  <a:pt x="48225" y="18353"/>
                </a:lnTo>
                <a:lnTo>
                  <a:pt x="47873" y="17181"/>
                </a:lnTo>
                <a:lnTo>
                  <a:pt x="47483" y="16049"/>
                </a:lnTo>
                <a:lnTo>
                  <a:pt x="47053" y="14955"/>
                </a:lnTo>
                <a:lnTo>
                  <a:pt x="46546" y="13862"/>
                </a:lnTo>
                <a:lnTo>
                  <a:pt x="46038" y="12808"/>
                </a:lnTo>
                <a:lnTo>
                  <a:pt x="45452" y="11793"/>
                </a:lnTo>
                <a:lnTo>
                  <a:pt x="44788" y="10777"/>
                </a:lnTo>
                <a:lnTo>
                  <a:pt x="44125" y="9840"/>
                </a:lnTo>
                <a:lnTo>
                  <a:pt x="43383" y="8903"/>
                </a:lnTo>
                <a:lnTo>
                  <a:pt x="42602" y="8005"/>
                </a:lnTo>
                <a:lnTo>
                  <a:pt x="41821" y="7185"/>
                </a:lnTo>
                <a:lnTo>
                  <a:pt x="40962" y="6365"/>
                </a:lnTo>
                <a:lnTo>
                  <a:pt x="40064" y="5584"/>
                </a:lnTo>
                <a:lnTo>
                  <a:pt x="39127" y="4881"/>
                </a:lnTo>
                <a:lnTo>
                  <a:pt x="38189" y="4178"/>
                </a:lnTo>
                <a:lnTo>
                  <a:pt x="37174" y="3554"/>
                </a:lnTo>
                <a:lnTo>
                  <a:pt x="36159" y="2968"/>
                </a:lnTo>
                <a:lnTo>
                  <a:pt x="35105" y="2421"/>
                </a:lnTo>
                <a:lnTo>
                  <a:pt x="34011" y="1914"/>
                </a:lnTo>
                <a:lnTo>
                  <a:pt x="32918" y="1484"/>
                </a:lnTo>
                <a:lnTo>
                  <a:pt x="31786" y="1094"/>
                </a:lnTo>
                <a:lnTo>
                  <a:pt x="30614" y="781"/>
                </a:lnTo>
                <a:lnTo>
                  <a:pt x="29443" y="508"/>
                </a:lnTo>
                <a:lnTo>
                  <a:pt x="28232" y="274"/>
                </a:lnTo>
                <a:lnTo>
                  <a:pt x="26983" y="117"/>
                </a:lnTo>
                <a:lnTo>
                  <a:pt x="25772" y="39"/>
                </a:lnTo>
                <a:lnTo>
                  <a:pt x="244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9" name="Google Shape;2209;p40"/>
          <p:cNvGrpSpPr/>
          <p:nvPr/>
        </p:nvGrpSpPr>
        <p:grpSpPr>
          <a:xfrm flipH="1">
            <a:off x="-352355" y="3454401"/>
            <a:ext cx="1051274" cy="787312"/>
            <a:chOff x="3585475" y="1537675"/>
            <a:chExt cx="649175" cy="486175"/>
          </a:xfrm>
        </p:grpSpPr>
        <p:sp>
          <p:nvSpPr>
            <p:cNvPr id="2210" name="Google Shape;2210;p40"/>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0"/>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0"/>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0"/>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0"/>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0"/>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0"/>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0"/>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0"/>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0"/>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0"/>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0"/>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 name="Google Shape;2230;p40"/>
          <p:cNvGrpSpPr/>
          <p:nvPr/>
        </p:nvGrpSpPr>
        <p:grpSpPr>
          <a:xfrm flipH="1">
            <a:off x="197795" y="211850"/>
            <a:ext cx="656180" cy="633875"/>
            <a:chOff x="2556550" y="3309450"/>
            <a:chExt cx="545725" cy="527175"/>
          </a:xfrm>
        </p:grpSpPr>
        <p:sp>
          <p:nvSpPr>
            <p:cNvPr id="2231" name="Google Shape;2231;p40"/>
            <p:cNvSpPr/>
            <p:nvPr/>
          </p:nvSpPr>
          <p:spPr>
            <a:xfrm>
              <a:off x="2556550" y="3440250"/>
              <a:ext cx="396375" cy="396375"/>
            </a:xfrm>
            <a:custGeom>
              <a:avLst/>
              <a:gdLst/>
              <a:ahLst/>
              <a:cxnLst/>
              <a:rect l="l" t="t" r="r" b="b"/>
              <a:pathLst>
                <a:path w="15855" h="15855" extrusionOk="0">
                  <a:moveTo>
                    <a:pt x="1" y="1"/>
                  </a:moveTo>
                  <a:lnTo>
                    <a:pt x="1" y="15854"/>
                  </a:lnTo>
                  <a:lnTo>
                    <a:pt x="15854" y="15854"/>
                  </a:lnTo>
                  <a:lnTo>
                    <a:pt x="158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2704950" y="3309450"/>
              <a:ext cx="397325" cy="396350"/>
            </a:xfrm>
            <a:custGeom>
              <a:avLst/>
              <a:gdLst/>
              <a:ahLst/>
              <a:cxnLst/>
              <a:rect l="l" t="t" r="r" b="b"/>
              <a:pathLst>
                <a:path w="15893" h="15854" fill="none" extrusionOk="0">
                  <a:moveTo>
                    <a:pt x="15893" y="15854"/>
                  </a:moveTo>
                  <a:lnTo>
                    <a:pt x="0" y="15854"/>
                  </a:lnTo>
                  <a:lnTo>
                    <a:pt x="0" y="0"/>
                  </a:lnTo>
                  <a:lnTo>
                    <a:pt x="15893" y="0"/>
                  </a:lnTo>
                  <a:lnTo>
                    <a:pt x="15893" y="15854"/>
                  </a:lnTo>
                  <a:close/>
                </a:path>
              </a:pathLst>
            </a:custGeom>
            <a:noFill/>
            <a:ln w="1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3" name="Google Shape;2233;p40"/>
          <p:cNvSpPr/>
          <p:nvPr/>
        </p:nvSpPr>
        <p:spPr>
          <a:xfrm>
            <a:off x="7424746" y="369925"/>
            <a:ext cx="1719000" cy="47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accent4"/>
                </a:solidFill>
                <a:latin typeface="Montserrat" panose="00000500000000000000" pitchFamily="2" charset="0"/>
                <a:ea typeface="Karla Regular"/>
                <a:cs typeface="Karla Regular"/>
                <a:sym typeface="Karla Regular"/>
              </a:rPr>
              <a:t>         DAY 9</a:t>
            </a:r>
            <a:endParaRPr sz="100" b="1" dirty="0">
              <a:latin typeface="Montserrat" panose="00000500000000000000" pitchFamily="2" charset="0"/>
            </a:endParaRPr>
          </a:p>
        </p:txBody>
      </p:sp>
      <p:pic>
        <p:nvPicPr>
          <p:cNvPr id="2" name="Picture 1"/>
          <p:cNvPicPr>
            <a:picLocks noChangeAspect="1"/>
          </p:cNvPicPr>
          <p:nvPr/>
        </p:nvPicPr>
        <p:blipFill>
          <a:blip r:embed="rId3"/>
          <a:stretch>
            <a:fillRect/>
          </a:stretch>
        </p:blipFill>
        <p:spPr>
          <a:xfrm>
            <a:off x="698919" y="1070028"/>
            <a:ext cx="1174118" cy="1102233"/>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Schematic Diagram of LCD</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700" y="1212850"/>
            <a:ext cx="4328797" cy="341630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6970271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4075" y="67053"/>
            <a:ext cx="7723500" cy="481200"/>
          </a:xfrm>
        </p:spPr>
        <p:txBody>
          <a:bodyPr/>
          <a:lstStyle/>
          <a:p>
            <a:r>
              <a:rPr lang="en-US" dirty="0" smtClean="0">
                <a:solidFill>
                  <a:schemeClr val="tx2"/>
                </a:solidFill>
              </a:rPr>
              <a:t>Character Display LCD</a:t>
            </a:r>
            <a:endParaRPr lang="en-IN" dirty="0">
              <a:solidFill>
                <a:schemeClr val="tx2"/>
              </a:solidFill>
            </a:endParaRPr>
          </a:p>
        </p:txBody>
      </p:sp>
      <p:pic>
        <p:nvPicPr>
          <p:cNvPr id="4" name="Content Placeholder 3"/>
          <p:cNvPicPr>
            <a:picLocks noGrp="1" noChangeAspect="1"/>
          </p:cNvPicPr>
          <p:nvPr>
            <p:ph idx="1"/>
          </p:nvPr>
        </p:nvPicPr>
        <p:blipFill>
          <a:blip r:embed="rId2"/>
          <a:stretch>
            <a:fillRect/>
          </a:stretch>
        </p:blipFill>
        <p:spPr>
          <a:xfrm>
            <a:off x="979334" y="767687"/>
            <a:ext cx="3264496" cy="4595247"/>
          </a:xfrm>
          <a:prstGeom prst="rect">
            <a:avLst/>
          </a:prstGeom>
        </p:spPr>
      </p:pic>
      <p:sp>
        <p:nvSpPr>
          <p:cNvPr id="5" name="Oval 4"/>
          <p:cNvSpPr/>
          <p:nvPr/>
        </p:nvSpPr>
        <p:spPr>
          <a:xfrm>
            <a:off x="2570018" y="1433945"/>
            <a:ext cx="152400" cy="24245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7" name="Straight Arrow Connector 6"/>
          <p:cNvCxnSpPr>
            <a:stCxn id="5" idx="6"/>
          </p:cNvCxnSpPr>
          <p:nvPr/>
        </p:nvCxnSpPr>
        <p:spPr>
          <a:xfrm flipV="1">
            <a:off x="2722418" y="1555172"/>
            <a:ext cx="1953491" cy="1"/>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8" name="Rectangle 7"/>
          <p:cNvSpPr/>
          <p:nvPr/>
        </p:nvSpPr>
        <p:spPr>
          <a:xfrm>
            <a:off x="4786745" y="1371600"/>
            <a:ext cx="2272146" cy="37407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0011 0001  -X”31”</a:t>
            </a:r>
            <a:endParaRPr lang="en-IN" dirty="0">
              <a:solidFill>
                <a:srgbClr val="FF0000"/>
              </a:solidFill>
            </a:endParaRPr>
          </a:p>
        </p:txBody>
      </p:sp>
      <p:sp>
        <p:nvSpPr>
          <p:cNvPr id="9" name="Oval 8"/>
          <p:cNvSpPr/>
          <p:nvPr/>
        </p:nvSpPr>
        <p:spPr>
          <a:xfrm>
            <a:off x="2570018" y="1676400"/>
            <a:ext cx="152400" cy="25630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0" name="Straight Arrow Connector 9"/>
          <p:cNvCxnSpPr/>
          <p:nvPr/>
        </p:nvCxnSpPr>
        <p:spPr>
          <a:xfrm flipV="1">
            <a:off x="2722418" y="1797626"/>
            <a:ext cx="1953491" cy="1"/>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1" name="Rectangle 10"/>
          <p:cNvSpPr/>
          <p:nvPr/>
        </p:nvSpPr>
        <p:spPr>
          <a:xfrm>
            <a:off x="4698441" y="1797626"/>
            <a:ext cx="2272146" cy="37407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0011 0010  -X”32”</a:t>
            </a:r>
            <a:endParaRPr lang="en-IN" dirty="0">
              <a:solidFill>
                <a:srgbClr val="FF0000"/>
              </a:solidFill>
            </a:endParaRPr>
          </a:p>
        </p:txBody>
      </p:sp>
    </p:spTree>
    <p:extLst>
      <p:ext uri="{BB962C8B-B14F-4D97-AF65-F5344CB8AC3E}">
        <p14:creationId xmlns:p14="http://schemas.microsoft.com/office/powerpoint/2010/main" val="4171070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Step 1-Initialize LCD</a:t>
            </a:r>
            <a:endParaRPr lang="en-IN" dirty="0">
              <a:solidFill>
                <a:srgbClr val="FF0000"/>
              </a:solidFill>
            </a:endParaRP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
        <p:nvSpPr>
          <p:cNvPr id="5" name="Rectangle 1"/>
          <p:cNvSpPr>
            <a:spLocks noGrp="1" noChangeArrowheads="1"/>
          </p:cNvSpPr>
          <p:nvPr>
            <p:ph idx="1"/>
          </p:nvPr>
        </p:nvSpPr>
        <p:spPr bwMode="auto">
          <a:xfrm>
            <a:off x="311700" y="1393355"/>
            <a:ext cx="12416714" cy="3002730"/>
          </a:xfrm>
          <a:prstGeom prst="rect">
            <a:avLst/>
          </a:prstGeom>
          <a:solidFill>
            <a:srgbClr val="F0F0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rgbClr val="000000"/>
                </a:solidFill>
                <a:effectLst/>
                <a:latin typeface="Roboto" panose="02000000000000000000" pitchFamily="2" charset="0"/>
              </a:rPr>
              <a:t>Initialization</a:t>
            </a:r>
            <a:endParaRPr kumimoji="0" lang="en-US" altLang="en-US"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400" b="0" i="0" u="none" strike="noStrike" cap="none" normalizeH="0" baseline="0" dirty="0" smtClean="0">
                <a:ln>
                  <a:noFill/>
                </a:ln>
                <a:solidFill>
                  <a:srgbClr val="000000"/>
                </a:solidFill>
                <a:effectLst/>
                <a:latin typeface="Roboto" panose="02000000000000000000" pitchFamily="2" charset="0"/>
              </a:rPr>
              <a:t>Wait for 15ms, Power-on initialization time for LCD16x2.</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400" b="0" i="0" u="none" strike="noStrike" cap="none" normalizeH="0" baseline="0" dirty="0" smtClean="0">
                <a:ln>
                  <a:noFill/>
                </a:ln>
                <a:solidFill>
                  <a:srgbClr val="000000"/>
                </a:solidFill>
                <a:effectLst/>
                <a:latin typeface="Roboto" panose="02000000000000000000" pitchFamily="2" charset="0"/>
              </a:rPr>
              <a:t>Send 0x02 command which initializes LCD 16x2 in 4-bit mode.</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400" b="0" i="0" u="none" strike="noStrike" cap="none" normalizeH="0" baseline="0" dirty="0" smtClean="0">
                <a:ln>
                  <a:noFill/>
                </a:ln>
                <a:solidFill>
                  <a:srgbClr val="000000"/>
                </a:solidFill>
                <a:effectLst/>
                <a:latin typeface="Roboto" panose="02000000000000000000" pitchFamily="2" charset="0"/>
              </a:rPr>
              <a:t>Send 0x28 command which configures LCD in 2-line, 4-bit mode, and 5x8 dots.</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2400" b="0" i="0" u="none" strike="noStrike" cap="none" normalizeH="0" baseline="0" dirty="0" smtClean="0">
                <a:ln>
                  <a:noFill/>
                </a:ln>
                <a:solidFill>
                  <a:srgbClr val="000000"/>
                </a:solidFill>
                <a:effectLst/>
                <a:latin typeface="Roboto" panose="02000000000000000000" pitchFamily="2" charset="0"/>
              </a:rPr>
              <a:t>Send any Display ON command (0x0E, 0x0C)</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2400" b="0" i="0" u="none" strike="noStrike" cap="none" normalizeH="0" baseline="0" dirty="0" smtClean="0">
                <a:ln>
                  <a:noFill/>
                </a:ln>
                <a:solidFill>
                  <a:srgbClr val="000000"/>
                </a:solidFill>
                <a:effectLst/>
                <a:latin typeface="Roboto" panose="02000000000000000000" pitchFamily="2" charset="0"/>
              </a:rPr>
              <a:t>Send 0x06 command (increment cursor)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rgbClr val="333333"/>
                </a:solidFill>
                <a:effectLst/>
                <a:latin typeface="Menlo"/>
              </a:rPr>
              <a:t/>
            </a:r>
            <a:br>
              <a:rPr kumimoji="0" lang="en-US" altLang="en-US" sz="2400" b="0" i="0" u="none" strike="noStrike" cap="none" normalizeH="0" baseline="0" dirty="0" smtClean="0">
                <a:ln>
                  <a:noFill/>
                </a:ln>
                <a:solidFill>
                  <a:srgbClr val="333333"/>
                </a:solidFill>
                <a:effectLst/>
                <a:latin typeface="Menlo"/>
              </a:rPr>
            </a:b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305910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Header files and Declarations</a:t>
            </a: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IN" dirty="0"/>
              <a:t>#include &lt;reg51.h&gt;					//Define 8051 Registers</a:t>
            </a:r>
          </a:p>
          <a:p>
            <a:pPr marL="139700" indent="0">
              <a:buNone/>
            </a:pPr>
            <a:r>
              <a:rPr lang="en-IN" dirty="0"/>
              <a:t>#include &lt;</a:t>
            </a:r>
            <a:r>
              <a:rPr lang="en-IN" dirty="0" err="1"/>
              <a:t>stdio.h</a:t>
            </a:r>
            <a:r>
              <a:rPr lang="en-IN" dirty="0"/>
              <a:t>&gt;					//Define I/O Functions</a:t>
            </a:r>
          </a:p>
          <a:p>
            <a:pPr marL="139700" indent="0">
              <a:buNone/>
            </a:pPr>
            <a:r>
              <a:rPr lang="en-IN" dirty="0"/>
              <a:t>#define DATA P0						//Define DATA to Port2</a:t>
            </a:r>
          </a:p>
          <a:p>
            <a:pPr marL="139700" indent="0">
              <a:buNone/>
            </a:pPr>
            <a:endParaRPr lang="en-IN" dirty="0"/>
          </a:p>
          <a:p>
            <a:pPr marL="139700" indent="0">
              <a:buNone/>
            </a:pPr>
            <a:r>
              <a:rPr lang="en-IN" dirty="0"/>
              <a:t>//Define control pins</a:t>
            </a:r>
          </a:p>
          <a:p>
            <a:pPr marL="139700" indent="0">
              <a:buNone/>
            </a:pPr>
            <a:r>
              <a:rPr lang="en-IN" dirty="0" err="1"/>
              <a:t>sbit</a:t>
            </a:r>
            <a:r>
              <a:rPr lang="en-IN" dirty="0"/>
              <a:t> RS    = P0^0;					//Register Select </a:t>
            </a:r>
          </a:p>
          <a:p>
            <a:pPr marL="139700" indent="0">
              <a:buNone/>
            </a:pPr>
            <a:r>
              <a:rPr lang="en-IN" dirty="0" err="1"/>
              <a:t>sbit</a:t>
            </a:r>
            <a:r>
              <a:rPr lang="en-IN" dirty="0"/>
              <a:t> RW    = P0^1;					//LCD Read/Write</a:t>
            </a:r>
          </a:p>
          <a:p>
            <a:pPr marL="139700" indent="0">
              <a:buNone/>
            </a:pPr>
            <a:r>
              <a:rPr lang="en-IN" dirty="0" err="1"/>
              <a:t>sbit</a:t>
            </a:r>
            <a:r>
              <a:rPr lang="en-IN" dirty="0"/>
              <a:t> </a:t>
            </a:r>
            <a:r>
              <a:rPr lang="en-IN" dirty="0" err="1"/>
              <a:t>lcd_e</a:t>
            </a:r>
            <a:r>
              <a:rPr lang="en-IN" dirty="0"/>
              <a:t> = P0^2;					//LCD Enable</a:t>
            </a:r>
          </a:p>
          <a:p>
            <a:pPr marL="139700" indent="0">
              <a:buNone/>
            </a:pPr>
            <a:endParaRPr lang="en-IN" dirty="0"/>
          </a:p>
          <a:p>
            <a:pPr marL="139700" indent="0">
              <a:buNone/>
            </a:pPr>
            <a:r>
              <a:rPr lang="en-IN" dirty="0"/>
              <a:t>unsigned char </a:t>
            </a:r>
            <a:r>
              <a:rPr lang="en-IN" dirty="0" err="1"/>
              <a:t>msg</a:t>
            </a:r>
            <a:r>
              <a:rPr lang="en-IN" dirty="0"/>
              <a:t>[]   = ("A");	//Display the message </a:t>
            </a:r>
          </a:p>
          <a:p>
            <a:pPr marL="139700" indent="0">
              <a:buNone/>
            </a:pPr>
            <a:r>
              <a:rPr lang="en-IN" dirty="0"/>
              <a:t>unsigned char msg1[]  = ("CD");</a:t>
            </a:r>
          </a:p>
          <a:p>
            <a:pPr marL="139700" indent="0">
              <a:buNone/>
            </a:pP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7693719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LCD functions</a:t>
            </a: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IN" sz="1800" dirty="0"/>
              <a:t>void </a:t>
            </a:r>
            <a:r>
              <a:rPr lang="en-IN" sz="1800" dirty="0" err="1"/>
              <a:t>lcd_init</a:t>
            </a:r>
            <a:r>
              <a:rPr lang="en-IN" sz="1800" dirty="0"/>
              <a:t>(void);</a:t>
            </a:r>
          </a:p>
          <a:p>
            <a:pPr marL="139700" indent="0">
              <a:buNone/>
            </a:pPr>
            <a:r>
              <a:rPr lang="en-IN" sz="1800" dirty="0"/>
              <a:t>void </a:t>
            </a:r>
            <a:r>
              <a:rPr lang="en-IN" sz="1800" dirty="0" err="1"/>
              <a:t>lcd_cmd</a:t>
            </a:r>
            <a:r>
              <a:rPr lang="en-IN" sz="1800" dirty="0"/>
              <a:t>(unsigned char);</a:t>
            </a:r>
          </a:p>
          <a:p>
            <a:pPr marL="139700" indent="0">
              <a:buNone/>
            </a:pPr>
            <a:r>
              <a:rPr lang="en-IN" sz="1800" dirty="0"/>
              <a:t>void </a:t>
            </a:r>
            <a:r>
              <a:rPr lang="en-IN" sz="1800" dirty="0" err="1"/>
              <a:t>lcd_display</a:t>
            </a:r>
            <a:r>
              <a:rPr lang="en-IN" sz="1800" dirty="0"/>
              <a:t>(unsigned char);</a:t>
            </a:r>
          </a:p>
          <a:p>
            <a:pPr marL="139700" indent="0">
              <a:buNone/>
            </a:pPr>
            <a:r>
              <a:rPr lang="en-IN" sz="1800" dirty="0"/>
              <a:t>void </a:t>
            </a:r>
            <a:r>
              <a:rPr lang="en-IN" sz="1800" dirty="0" err="1"/>
              <a:t>DelayMs</a:t>
            </a:r>
            <a:r>
              <a:rPr lang="en-IN" sz="1800" dirty="0"/>
              <a:t>(</a:t>
            </a:r>
            <a:r>
              <a:rPr lang="en-IN" sz="1800" dirty="0" err="1"/>
              <a:t>int</a:t>
            </a:r>
            <a:r>
              <a:rPr lang="en-IN" sz="1800"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7681394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LCD Command</a:t>
            </a: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IN" dirty="0"/>
              <a:t>void </a:t>
            </a:r>
            <a:r>
              <a:rPr lang="en-IN" dirty="0" err="1"/>
              <a:t>lcd_cmd</a:t>
            </a:r>
            <a:r>
              <a:rPr lang="en-IN" dirty="0"/>
              <a:t>(unsigned char </a:t>
            </a:r>
            <a:r>
              <a:rPr lang="en-IN" dirty="0" err="1"/>
              <a:t>cmnd</a:t>
            </a:r>
            <a:r>
              <a:rPr lang="en-IN" dirty="0"/>
              <a:t>)	</a:t>
            </a:r>
          </a:p>
          <a:p>
            <a:pPr marL="139700" indent="0">
              <a:buNone/>
            </a:pPr>
            <a:r>
              <a:rPr lang="en-IN" dirty="0"/>
              <a:t> {</a:t>
            </a:r>
          </a:p>
          <a:p>
            <a:pPr marL="139700" indent="0">
              <a:buNone/>
            </a:pPr>
            <a:r>
              <a:rPr lang="en-IN" dirty="0"/>
              <a:t>	DATA = 0xf0&amp;cmnd;						// Send upper nibble</a:t>
            </a:r>
          </a:p>
          <a:p>
            <a:pPr marL="139700" indent="0">
              <a:buNone/>
            </a:pPr>
            <a:r>
              <a:rPr lang="en-IN" dirty="0"/>
              <a:t>	RS = 0;	 RW = 0;</a:t>
            </a:r>
          </a:p>
          <a:p>
            <a:pPr marL="139700" indent="0">
              <a:buNone/>
            </a:pPr>
            <a:r>
              <a:rPr lang="en-IN" dirty="0"/>
              <a:t>	</a:t>
            </a:r>
            <a:r>
              <a:rPr lang="en-IN" dirty="0" err="1"/>
              <a:t>lcd_e</a:t>
            </a:r>
            <a:r>
              <a:rPr lang="en-IN" dirty="0"/>
              <a:t> = 1;</a:t>
            </a:r>
          </a:p>
          <a:p>
            <a:pPr marL="139700" indent="0">
              <a:buNone/>
            </a:pPr>
            <a:r>
              <a:rPr lang="en-IN" dirty="0"/>
              <a:t>	</a:t>
            </a:r>
            <a:r>
              <a:rPr lang="en-IN" dirty="0" err="1"/>
              <a:t>DelayMs</a:t>
            </a:r>
            <a:r>
              <a:rPr lang="en-IN" dirty="0"/>
              <a:t>(35);</a:t>
            </a:r>
          </a:p>
          <a:p>
            <a:pPr marL="139700" indent="0">
              <a:buNone/>
            </a:pPr>
            <a:r>
              <a:rPr lang="en-IN" dirty="0"/>
              <a:t>	</a:t>
            </a:r>
            <a:r>
              <a:rPr lang="en-IN" dirty="0" err="1"/>
              <a:t>lcd_e</a:t>
            </a:r>
            <a:r>
              <a:rPr lang="en-IN" dirty="0"/>
              <a:t> = 0;</a:t>
            </a:r>
          </a:p>
          <a:p>
            <a:pPr marL="139700" indent="0">
              <a:buNone/>
            </a:pPr>
            <a:endParaRPr lang="en-IN" dirty="0"/>
          </a:p>
          <a:p>
            <a:pPr marL="139700" indent="0">
              <a:buNone/>
            </a:pPr>
            <a:r>
              <a:rPr lang="en-IN" dirty="0"/>
              <a:t>	DATA = </a:t>
            </a:r>
            <a:r>
              <a:rPr lang="en-IN" dirty="0" err="1"/>
              <a:t>cmnd</a:t>
            </a:r>
            <a:r>
              <a:rPr lang="en-IN" dirty="0"/>
              <a:t>&lt;&lt; 4;							//send </a:t>
            </a:r>
            <a:r>
              <a:rPr lang="en-IN" dirty="0" err="1"/>
              <a:t>lowe</a:t>
            </a:r>
            <a:r>
              <a:rPr lang="en-IN" dirty="0"/>
              <a:t> nibble</a:t>
            </a:r>
          </a:p>
          <a:p>
            <a:pPr marL="139700" indent="0">
              <a:buNone/>
            </a:pPr>
            <a:r>
              <a:rPr lang="en-IN" dirty="0"/>
              <a:t>	RS = 0;	RW = 0;</a:t>
            </a:r>
          </a:p>
          <a:p>
            <a:pPr marL="139700" indent="0">
              <a:buNone/>
            </a:pPr>
            <a:r>
              <a:rPr lang="en-IN" dirty="0"/>
              <a:t>	</a:t>
            </a:r>
            <a:r>
              <a:rPr lang="en-IN" dirty="0" err="1"/>
              <a:t>lcd_e</a:t>
            </a:r>
            <a:r>
              <a:rPr lang="en-IN" dirty="0"/>
              <a:t> = 1;</a:t>
            </a:r>
          </a:p>
          <a:p>
            <a:pPr marL="139700" indent="0">
              <a:buNone/>
            </a:pPr>
            <a:r>
              <a:rPr lang="en-IN" dirty="0"/>
              <a:t>	</a:t>
            </a:r>
            <a:r>
              <a:rPr lang="en-IN" dirty="0" err="1"/>
              <a:t>DelayMs</a:t>
            </a:r>
            <a:r>
              <a:rPr lang="en-IN" dirty="0"/>
              <a:t>(35);</a:t>
            </a:r>
          </a:p>
          <a:p>
            <a:pPr marL="139700" indent="0">
              <a:buNone/>
            </a:pPr>
            <a:r>
              <a:rPr lang="en-IN" dirty="0"/>
              <a:t>	</a:t>
            </a:r>
            <a:r>
              <a:rPr lang="en-IN" dirty="0" err="1"/>
              <a:t>lcd_e</a:t>
            </a:r>
            <a:r>
              <a:rPr lang="en-IN" dirty="0"/>
              <a:t> = 0;</a:t>
            </a:r>
          </a:p>
          <a:p>
            <a:pPr marL="139700" indent="0">
              <a:buNone/>
            </a:pPr>
            <a:endParaRPr lang="en-IN" dirty="0"/>
          </a:p>
          <a:p>
            <a:pPr marL="139700" indent="0">
              <a:buNone/>
            </a:pPr>
            <a:r>
              <a:rPr lang="en-IN" dirty="0"/>
              <a:t> }</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44526045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LCD DISPLAY</a:t>
            </a: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IN" dirty="0"/>
              <a:t>void </a:t>
            </a:r>
            <a:r>
              <a:rPr lang="en-IN" dirty="0" err="1"/>
              <a:t>lcd_display</a:t>
            </a:r>
            <a:r>
              <a:rPr lang="en-IN" dirty="0"/>
              <a:t>(unsigned char </a:t>
            </a:r>
            <a:r>
              <a:rPr lang="en-IN" dirty="0" err="1"/>
              <a:t>dat</a:t>
            </a:r>
            <a:r>
              <a:rPr lang="en-IN" dirty="0"/>
              <a:t>)	</a:t>
            </a:r>
          </a:p>
          <a:p>
            <a:pPr marL="139700" indent="0">
              <a:buNone/>
            </a:pPr>
            <a:r>
              <a:rPr lang="en-IN" dirty="0"/>
              <a:t> {</a:t>
            </a:r>
          </a:p>
          <a:p>
            <a:pPr marL="139700" indent="0">
              <a:buNone/>
            </a:pPr>
            <a:r>
              <a:rPr lang="en-IN" dirty="0"/>
              <a:t>	DATA = 0xf0&amp;dat;							/// Send upper nibble</a:t>
            </a:r>
          </a:p>
          <a:p>
            <a:pPr marL="139700" indent="0">
              <a:buNone/>
            </a:pPr>
            <a:r>
              <a:rPr lang="en-IN" dirty="0"/>
              <a:t>	RS = 1;	RW = 0;</a:t>
            </a:r>
          </a:p>
          <a:p>
            <a:pPr marL="139700" indent="0">
              <a:buNone/>
            </a:pPr>
            <a:r>
              <a:rPr lang="en-IN" dirty="0"/>
              <a:t>	</a:t>
            </a:r>
            <a:r>
              <a:rPr lang="en-IN" dirty="0" err="1"/>
              <a:t>lcd_e</a:t>
            </a:r>
            <a:r>
              <a:rPr lang="en-IN" dirty="0"/>
              <a:t> = 1;</a:t>
            </a:r>
          </a:p>
          <a:p>
            <a:pPr marL="139700" indent="0">
              <a:buNone/>
            </a:pPr>
            <a:r>
              <a:rPr lang="en-IN" dirty="0"/>
              <a:t>	</a:t>
            </a:r>
            <a:r>
              <a:rPr lang="en-IN" dirty="0" err="1"/>
              <a:t>DelayMs</a:t>
            </a:r>
            <a:r>
              <a:rPr lang="en-IN" dirty="0"/>
              <a:t>(35);</a:t>
            </a:r>
          </a:p>
          <a:p>
            <a:pPr marL="139700" indent="0">
              <a:buNone/>
            </a:pPr>
            <a:r>
              <a:rPr lang="en-IN" dirty="0"/>
              <a:t>	</a:t>
            </a:r>
            <a:r>
              <a:rPr lang="en-IN" dirty="0" err="1"/>
              <a:t>lcd_e</a:t>
            </a:r>
            <a:r>
              <a:rPr lang="en-IN" dirty="0"/>
              <a:t> = 0;</a:t>
            </a:r>
          </a:p>
          <a:p>
            <a:pPr marL="139700" indent="0">
              <a:buNone/>
            </a:pPr>
            <a:r>
              <a:rPr lang="en-IN" dirty="0"/>
              <a:t>	</a:t>
            </a:r>
          </a:p>
          <a:p>
            <a:pPr marL="139700" indent="0">
              <a:buNone/>
            </a:pPr>
            <a:r>
              <a:rPr lang="en-IN" dirty="0"/>
              <a:t>	 DATA = </a:t>
            </a:r>
            <a:r>
              <a:rPr lang="en-IN" dirty="0" err="1"/>
              <a:t>dat</a:t>
            </a:r>
            <a:r>
              <a:rPr lang="en-IN" dirty="0"/>
              <a:t>&lt;&lt; 4;							//send </a:t>
            </a:r>
            <a:r>
              <a:rPr lang="en-IN" dirty="0" err="1"/>
              <a:t>lowe</a:t>
            </a:r>
            <a:r>
              <a:rPr lang="en-IN" dirty="0"/>
              <a:t> nibble</a:t>
            </a:r>
          </a:p>
          <a:p>
            <a:pPr marL="139700" indent="0">
              <a:buNone/>
            </a:pPr>
            <a:r>
              <a:rPr lang="en-IN" dirty="0"/>
              <a:t>	RS = 1;	RW = 0;</a:t>
            </a:r>
          </a:p>
          <a:p>
            <a:pPr marL="139700" indent="0">
              <a:buNone/>
            </a:pPr>
            <a:r>
              <a:rPr lang="en-IN" dirty="0"/>
              <a:t>	</a:t>
            </a:r>
            <a:r>
              <a:rPr lang="en-IN" dirty="0" err="1"/>
              <a:t>lcd_e</a:t>
            </a:r>
            <a:r>
              <a:rPr lang="en-IN" dirty="0"/>
              <a:t> = 1;</a:t>
            </a:r>
          </a:p>
          <a:p>
            <a:pPr marL="139700" indent="0">
              <a:buNone/>
            </a:pPr>
            <a:r>
              <a:rPr lang="en-IN" dirty="0"/>
              <a:t>	</a:t>
            </a:r>
            <a:r>
              <a:rPr lang="en-IN" dirty="0" err="1"/>
              <a:t>DelayMs</a:t>
            </a:r>
            <a:r>
              <a:rPr lang="en-IN" dirty="0"/>
              <a:t>(35);</a:t>
            </a:r>
          </a:p>
          <a:p>
            <a:pPr marL="139700" indent="0">
              <a:buNone/>
            </a:pPr>
            <a:r>
              <a:rPr lang="en-IN" dirty="0"/>
              <a:t>	</a:t>
            </a:r>
            <a:r>
              <a:rPr lang="en-IN" dirty="0" err="1"/>
              <a:t>lcd_e</a:t>
            </a:r>
            <a:r>
              <a:rPr lang="en-IN" dirty="0"/>
              <a:t> = 0;</a:t>
            </a:r>
          </a:p>
          <a:p>
            <a:pPr marL="139700" indent="0">
              <a:buNone/>
            </a:pPr>
            <a:endParaRPr lang="en-IN" dirty="0"/>
          </a:p>
          <a:p>
            <a:pPr marL="139700" indent="0">
              <a:buNone/>
            </a:pPr>
            <a:endParaRPr lang="en-IN" dirty="0"/>
          </a:p>
          <a:p>
            <a:pPr marL="139700" indent="0">
              <a:buNone/>
            </a:pPr>
            <a:r>
              <a:rPr lang="en-IN" dirty="0"/>
              <a:t> }</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12198048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Delay</a:t>
            </a: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US" dirty="0"/>
              <a:t>void </a:t>
            </a:r>
            <a:r>
              <a:rPr lang="en-US" dirty="0" err="1"/>
              <a:t>DelayMs</a:t>
            </a:r>
            <a:r>
              <a:rPr lang="en-US" dirty="0"/>
              <a:t>(</a:t>
            </a:r>
            <a:r>
              <a:rPr lang="en-US" dirty="0" err="1"/>
              <a:t>int</a:t>
            </a:r>
            <a:r>
              <a:rPr lang="en-US" dirty="0"/>
              <a:t> k)	</a:t>
            </a:r>
          </a:p>
          <a:p>
            <a:pPr marL="139700" indent="0">
              <a:buNone/>
            </a:pPr>
            <a:r>
              <a:rPr lang="en-US" dirty="0"/>
              <a:t>	{</a:t>
            </a:r>
          </a:p>
          <a:p>
            <a:pPr marL="139700" indent="0">
              <a:buNone/>
            </a:pPr>
            <a:r>
              <a:rPr lang="en-US" dirty="0"/>
              <a:t>	unsigned </a:t>
            </a:r>
            <a:r>
              <a:rPr lang="en-US" dirty="0" err="1"/>
              <a:t>int</a:t>
            </a:r>
            <a:r>
              <a:rPr lang="en-US" dirty="0"/>
              <a:t> a;</a:t>
            </a:r>
          </a:p>
          <a:p>
            <a:pPr marL="139700" indent="0">
              <a:buNone/>
            </a:pPr>
            <a:r>
              <a:rPr lang="en-US" dirty="0"/>
              <a:t>	for(a=0;a&lt;=</a:t>
            </a:r>
            <a:r>
              <a:rPr lang="en-US" dirty="0" err="1"/>
              <a:t>k;a</a:t>
            </a:r>
            <a:r>
              <a:rPr lang="en-US" dirty="0"/>
              <a:t>++);</a:t>
            </a:r>
          </a:p>
          <a:p>
            <a:pPr marL="139700" indent="0">
              <a:buNone/>
            </a:pPr>
            <a:r>
              <a:rPr lang="en-US" dirty="0"/>
              <a:t>	}</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41351089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40263" y="138063"/>
            <a:ext cx="8520600" cy="3416400"/>
          </a:xfrm>
        </p:spPr>
        <p:txBody>
          <a:bodyPr/>
          <a:lstStyle/>
          <a:p>
            <a:pPr marL="139700" indent="0">
              <a:buNone/>
            </a:pPr>
            <a:r>
              <a:rPr lang="en-IN" sz="800" dirty="0"/>
              <a:t>void </a:t>
            </a:r>
            <a:r>
              <a:rPr lang="en-IN" sz="800" dirty="0" err="1"/>
              <a:t>lcd_init</a:t>
            </a:r>
            <a:r>
              <a:rPr lang="en-IN" sz="800" dirty="0"/>
              <a:t>(void)	</a:t>
            </a:r>
          </a:p>
          <a:p>
            <a:pPr marL="139700" indent="0">
              <a:buNone/>
            </a:pPr>
            <a:r>
              <a:rPr lang="en-IN" sz="800" dirty="0"/>
              <a:t> {</a:t>
            </a:r>
          </a:p>
          <a:p>
            <a:pPr marL="139700" indent="0">
              <a:buNone/>
            </a:pPr>
            <a:r>
              <a:rPr lang="en-IN" sz="800" dirty="0"/>
              <a:t>	unsigned char </a:t>
            </a:r>
            <a:r>
              <a:rPr lang="en-IN" sz="800" dirty="0" err="1"/>
              <a:t>i</a:t>
            </a:r>
            <a:r>
              <a:rPr lang="en-IN" sz="800" dirty="0"/>
              <a:t>;</a:t>
            </a:r>
          </a:p>
          <a:p>
            <a:pPr marL="139700" indent="0">
              <a:buNone/>
            </a:pPr>
            <a:r>
              <a:rPr lang="en-IN" sz="800" dirty="0"/>
              <a:t>	</a:t>
            </a:r>
            <a:r>
              <a:rPr lang="en-IN" sz="800" dirty="0" err="1"/>
              <a:t>lcd_cmd</a:t>
            </a:r>
            <a:r>
              <a:rPr lang="en-IN" sz="800" dirty="0"/>
              <a:t>(0x28);					//2x16 Character 5x7 dot </a:t>
            </a:r>
          </a:p>
          <a:p>
            <a:pPr marL="139700" indent="0">
              <a:buNone/>
            </a:pPr>
            <a:r>
              <a:rPr lang="en-IN" sz="800" dirty="0"/>
              <a:t>	</a:t>
            </a:r>
            <a:r>
              <a:rPr lang="en-IN" sz="800" dirty="0" err="1"/>
              <a:t>DelayMs</a:t>
            </a:r>
            <a:r>
              <a:rPr lang="en-IN" sz="800" dirty="0"/>
              <a:t>(15);					//matrix LCD,4-bit format</a:t>
            </a:r>
          </a:p>
          <a:p>
            <a:pPr marL="139700" indent="0">
              <a:buNone/>
            </a:pPr>
            <a:r>
              <a:rPr lang="en-IN" sz="800" dirty="0"/>
              <a:t>	</a:t>
            </a:r>
            <a:r>
              <a:rPr lang="en-IN" sz="800" dirty="0" err="1"/>
              <a:t>lcd_cmd</a:t>
            </a:r>
            <a:r>
              <a:rPr lang="en-IN" sz="800" dirty="0"/>
              <a:t>(0x0c);	                               	//Display On, cursor off</a:t>
            </a:r>
          </a:p>
          <a:p>
            <a:pPr marL="139700" indent="0">
              <a:buNone/>
            </a:pPr>
            <a:r>
              <a:rPr lang="en-IN" sz="800" dirty="0"/>
              <a:t>	</a:t>
            </a:r>
            <a:r>
              <a:rPr lang="en-IN" sz="800" dirty="0" err="1"/>
              <a:t>DelayMs</a:t>
            </a:r>
            <a:r>
              <a:rPr lang="en-IN" sz="800" dirty="0"/>
              <a:t>(15);</a:t>
            </a:r>
          </a:p>
          <a:p>
            <a:pPr marL="139700" indent="0">
              <a:buNone/>
            </a:pPr>
            <a:r>
              <a:rPr lang="en-IN" sz="800" dirty="0"/>
              <a:t>	</a:t>
            </a:r>
            <a:r>
              <a:rPr lang="en-IN" sz="800" dirty="0" err="1"/>
              <a:t>lcd_cmd</a:t>
            </a:r>
            <a:r>
              <a:rPr lang="en-IN" sz="800" dirty="0"/>
              <a:t>(0x06);                                 	//Shift Cursor to right</a:t>
            </a:r>
          </a:p>
          <a:p>
            <a:pPr marL="139700" indent="0">
              <a:buNone/>
            </a:pPr>
            <a:r>
              <a:rPr lang="en-IN" sz="800" dirty="0"/>
              <a:t>	</a:t>
            </a:r>
            <a:r>
              <a:rPr lang="en-IN" sz="800" dirty="0" err="1"/>
              <a:t>DelayMs</a:t>
            </a:r>
            <a:r>
              <a:rPr lang="en-IN" sz="800" dirty="0"/>
              <a:t>(15);</a:t>
            </a:r>
          </a:p>
          <a:p>
            <a:pPr marL="139700" indent="0">
              <a:buNone/>
            </a:pPr>
            <a:r>
              <a:rPr lang="en-IN" sz="800" dirty="0"/>
              <a:t>	</a:t>
            </a:r>
            <a:r>
              <a:rPr lang="en-IN" sz="800" dirty="0" err="1"/>
              <a:t>lcd_cmd</a:t>
            </a:r>
            <a:r>
              <a:rPr lang="en-IN" sz="800" dirty="0"/>
              <a:t>(0x01);	                               	//Clear display screen</a:t>
            </a:r>
          </a:p>
          <a:p>
            <a:pPr marL="139700" indent="0">
              <a:buNone/>
            </a:pPr>
            <a:r>
              <a:rPr lang="en-IN" sz="800" dirty="0"/>
              <a:t>	</a:t>
            </a:r>
            <a:r>
              <a:rPr lang="en-IN" sz="800" dirty="0" err="1"/>
              <a:t>DelayMs</a:t>
            </a:r>
            <a:r>
              <a:rPr lang="en-IN" sz="800" dirty="0"/>
              <a:t>(15);</a:t>
            </a:r>
          </a:p>
          <a:p>
            <a:pPr marL="139700" indent="0">
              <a:buNone/>
            </a:pPr>
            <a:endParaRPr lang="en-IN" sz="800" dirty="0"/>
          </a:p>
          <a:p>
            <a:pPr marL="139700" indent="0">
              <a:buNone/>
            </a:pPr>
            <a:r>
              <a:rPr lang="en-IN" sz="800" dirty="0"/>
              <a:t>	</a:t>
            </a:r>
            <a:r>
              <a:rPr lang="en-IN" sz="800" dirty="0" err="1"/>
              <a:t>DelayMs</a:t>
            </a:r>
            <a:r>
              <a:rPr lang="en-IN" sz="800" dirty="0"/>
              <a:t>(6000);</a:t>
            </a:r>
          </a:p>
          <a:p>
            <a:pPr marL="139700" indent="0">
              <a:buNone/>
            </a:pPr>
            <a:r>
              <a:rPr lang="en-IN" sz="800" dirty="0"/>
              <a:t>	</a:t>
            </a:r>
          </a:p>
          <a:p>
            <a:pPr marL="139700" indent="0">
              <a:buNone/>
            </a:pPr>
            <a:r>
              <a:rPr lang="en-IN" sz="800" dirty="0"/>
              <a:t>//-------------------------------------------</a:t>
            </a:r>
          </a:p>
          <a:p>
            <a:pPr marL="139700" indent="0">
              <a:buNone/>
            </a:pPr>
            <a:r>
              <a:rPr lang="en-IN" sz="800" dirty="0"/>
              <a:t>//        First Line Message Display </a:t>
            </a:r>
          </a:p>
          <a:p>
            <a:pPr marL="139700" indent="0">
              <a:buNone/>
            </a:pPr>
            <a:r>
              <a:rPr lang="en-IN" sz="800" dirty="0"/>
              <a:t>//-------------------------------------------</a:t>
            </a:r>
          </a:p>
          <a:p>
            <a:pPr marL="139700" indent="0">
              <a:buNone/>
            </a:pPr>
            <a:r>
              <a:rPr lang="en-IN" sz="800" dirty="0"/>
              <a:t>		</a:t>
            </a:r>
            <a:r>
              <a:rPr lang="en-IN" sz="800" dirty="0" err="1"/>
              <a:t>lcd_cmd</a:t>
            </a:r>
            <a:r>
              <a:rPr lang="en-IN" sz="800" dirty="0"/>
              <a:t>(0x80);	                               	//First Line Initialization</a:t>
            </a:r>
          </a:p>
          <a:p>
            <a:pPr marL="139700" indent="0">
              <a:buNone/>
            </a:pPr>
            <a:r>
              <a:rPr lang="en-IN" sz="800" dirty="0"/>
              <a:t>	  </a:t>
            </a:r>
            <a:r>
              <a:rPr lang="en-IN" sz="800" dirty="0" err="1"/>
              <a:t>DelayMs</a:t>
            </a:r>
            <a:r>
              <a:rPr lang="en-IN" sz="800" dirty="0"/>
              <a:t>(35);</a:t>
            </a:r>
          </a:p>
          <a:p>
            <a:pPr marL="139700" indent="0">
              <a:buNone/>
            </a:pPr>
            <a:r>
              <a:rPr lang="en-IN" sz="800" dirty="0"/>
              <a:t>		</a:t>
            </a:r>
            <a:r>
              <a:rPr lang="en-IN" sz="800" dirty="0" err="1"/>
              <a:t>i</a:t>
            </a:r>
            <a:r>
              <a:rPr lang="en-IN" sz="800" dirty="0"/>
              <a:t>=0;</a:t>
            </a:r>
          </a:p>
          <a:p>
            <a:pPr marL="139700" indent="0">
              <a:buNone/>
            </a:pPr>
            <a:r>
              <a:rPr lang="en-IN" sz="800" dirty="0"/>
              <a:t>		while(</a:t>
            </a:r>
            <a:r>
              <a:rPr lang="en-IN" sz="800" dirty="0" err="1"/>
              <a:t>msg</a:t>
            </a:r>
            <a:r>
              <a:rPr lang="en-IN" sz="800" dirty="0"/>
              <a:t>[</a:t>
            </a:r>
            <a:r>
              <a:rPr lang="en-IN" sz="800" dirty="0" err="1"/>
              <a:t>i</a:t>
            </a:r>
            <a:r>
              <a:rPr lang="en-IN" sz="800" dirty="0"/>
              <a:t>]!='\0')</a:t>
            </a:r>
          </a:p>
          <a:p>
            <a:pPr marL="139700" indent="0">
              <a:buNone/>
            </a:pPr>
            <a:r>
              <a:rPr lang="en-IN" sz="800" dirty="0"/>
              <a:t>		{</a:t>
            </a:r>
          </a:p>
          <a:p>
            <a:pPr marL="139700" indent="0">
              <a:buNone/>
            </a:pPr>
            <a:r>
              <a:rPr lang="en-IN" sz="800" dirty="0"/>
              <a:t>			</a:t>
            </a:r>
            <a:r>
              <a:rPr lang="en-IN" sz="800" dirty="0" err="1"/>
              <a:t>lcd_display</a:t>
            </a:r>
            <a:r>
              <a:rPr lang="en-IN" sz="800" dirty="0"/>
              <a:t>(</a:t>
            </a:r>
            <a:r>
              <a:rPr lang="en-IN" sz="800" dirty="0" err="1"/>
              <a:t>msg</a:t>
            </a:r>
            <a:r>
              <a:rPr lang="en-IN" sz="800" dirty="0"/>
              <a:t>[</a:t>
            </a:r>
            <a:r>
              <a:rPr lang="en-IN" sz="800" dirty="0" err="1"/>
              <a:t>i</a:t>
            </a:r>
            <a:r>
              <a:rPr lang="en-IN" sz="800" dirty="0"/>
              <a:t>]);</a:t>
            </a:r>
          </a:p>
          <a:p>
            <a:pPr marL="139700" indent="0">
              <a:buNone/>
            </a:pPr>
            <a:r>
              <a:rPr lang="en-IN" sz="800" dirty="0"/>
              <a:t>			</a:t>
            </a:r>
            <a:r>
              <a:rPr lang="en-IN" sz="800" dirty="0" err="1"/>
              <a:t>i</a:t>
            </a:r>
            <a:r>
              <a:rPr lang="en-IN" sz="800" dirty="0"/>
              <a:t>++;</a:t>
            </a:r>
          </a:p>
          <a:p>
            <a:pPr marL="139700" indent="0">
              <a:buNone/>
            </a:pPr>
            <a:r>
              <a:rPr lang="en-IN" sz="800" dirty="0"/>
              <a:t>		}</a:t>
            </a:r>
          </a:p>
          <a:p>
            <a:pPr marL="139700" indent="0">
              <a:buNone/>
            </a:pPr>
            <a:r>
              <a:rPr lang="en-IN" sz="800" dirty="0"/>
              <a:t>	 </a:t>
            </a:r>
            <a:r>
              <a:rPr lang="en-IN" sz="800" dirty="0" err="1"/>
              <a:t>DelayMs</a:t>
            </a:r>
            <a:r>
              <a:rPr lang="en-IN" sz="800" dirty="0"/>
              <a:t>(50);</a:t>
            </a:r>
          </a:p>
          <a:p>
            <a:pPr marL="139700" indent="0">
              <a:buNone/>
            </a:pPr>
            <a:endParaRPr lang="en-IN" sz="800" dirty="0"/>
          </a:p>
          <a:p>
            <a:pPr marL="139700" indent="0">
              <a:buNone/>
            </a:pPr>
            <a:r>
              <a:rPr lang="en-IN" sz="800" dirty="0"/>
              <a:t>//-------------------------------------------</a:t>
            </a:r>
          </a:p>
          <a:p>
            <a:pPr marL="139700" indent="0">
              <a:buNone/>
            </a:pPr>
            <a:r>
              <a:rPr lang="en-IN" sz="800" dirty="0"/>
              <a:t>//       Second Line Message Display </a:t>
            </a:r>
          </a:p>
          <a:p>
            <a:pPr marL="139700" indent="0">
              <a:buNone/>
            </a:pPr>
            <a:r>
              <a:rPr lang="en-IN" sz="800" dirty="0"/>
              <a:t>//-------------------------------------------</a:t>
            </a:r>
          </a:p>
          <a:p>
            <a:pPr marL="139700" indent="0">
              <a:buNone/>
            </a:pPr>
            <a:r>
              <a:rPr lang="en-IN" sz="800" dirty="0"/>
              <a:t>		</a:t>
            </a:r>
            <a:r>
              <a:rPr lang="en-IN" sz="800" dirty="0" err="1"/>
              <a:t>lcd_cmd</a:t>
            </a:r>
            <a:r>
              <a:rPr lang="en-IN" sz="800" dirty="0"/>
              <a:t>(0xc0);                                 	//Second Line Initialization</a:t>
            </a:r>
          </a:p>
          <a:p>
            <a:pPr marL="139700" indent="0">
              <a:buNone/>
            </a:pPr>
            <a:r>
              <a:rPr lang="en-IN" sz="800" dirty="0"/>
              <a:t>		</a:t>
            </a:r>
            <a:r>
              <a:rPr lang="en-IN" sz="800" dirty="0" err="1"/>
              <a:t>DelayMs</a:t>
            </a:r>
            <a:r>
              <a:rPr lang="en-IN" sz="800" dirty="0"/>
              <a:t>(35);</a:t>
            </a:r>
          </a:p>
          <a:p>
            <a:pPr marL="139700" indent="0">
              <a:buNone/>
            </a:pPr>
            <a:r>
              <a:rPr lang="en-IN" sz="800" dirty="0"/>
              <a:t>		</a:t>
            </a:r>
            <a:r>
              <a:rPr lang="en-IN" sz="800" dirty="0" err="1"/>
              <a:t>i</a:t>
            </a:r>
            <a:r>
              <a:rPr lang="en-IN" sz="800" dirty="0"/>
              <a:t>=0;</a:t>
            </a:r>
          </a:p>
          <a:p>
            <a:pPr marL="139700" indent="0">
              <a:buNone/>
            </a:pPr>
            <a:r>
              <a:rPr lang="en-IN" sz="800" dirty="0"/>
              <a:t>		while(msg1[</a:t>
            </a:r>
            <a:r>
              <a:rPr lang="en-IN" sz="800" dirty="0" err="1"/>
              <a:t>i</a:t>
            </a:r>
            <a:r>
              <a:rPr lang="en-IN" sz="800" dirty="0"/>
              <a:t>]!='\0')</a:t>
            </a:r>
          </a:p>
          <a:p>
            <a:pPr marL="139700" indent="0">
              <a:buNone/>
            </a:pPr>
            <a:r>
              <a:rPr lang="en-IN" sz="800" dirty="0"/>
              <a:t>		{</a:t>
            </a:r>
          </a:p>
          <a:p>
            <a:pPr marL="139700" indent="0">
              <a:buNone/>
            </a:pPr>
            <a:r>
              <a:rPr lang="en-IN" sz="800" dirty="0"/>
              <a:t>			</a:t>
            </a:r>
            <a:r>
              <a:rPr lang="en-IN" sz="800" dirty="0" err="1"/>
              <a:t>lcd_display</a:t>
            </a:r>
            <a:r>
              <a:rPr lang="en-IN" sz="800" dirty="0"/>
              <a:t>(msg1[</a:t>
            </a:r>
            <a:r>
              <a:rPr lang="en-IN" sz="800" dirty="0" err="1"/>
              <a:t>i</a:t>
            </a:r>
            <a:r>
              <a:rPr lang="en-IN" sz="800" dirty="0"/>
              <a:t>]);</a:t>
            </a:r>
          </a:p>
          <a:p>
            <a:pPr marL="139700" indent="0">
              <a:buNone/>
            </a:pPr>
            <a:r>
              <a:rPr lang="en-IN" sz="800" dirty="0"/>
              <a:t>			</a:t>
            </a:r>
            <a:r>
              <a:rPr lang="en-IN" sz="800" dirty="0" err="1"/>
              <a:t>i</a:t>
            </a:r>
            <a:r>
              <a:rPr lang="en-IN" sz="800" dirty="0"/>
              <a:t>++;</a:t>
            </a:r>
          </a:p>
          <a:p>
            <a:pPr marL="139700" indent="0">
              <a:buNone/>
            </a:pPr>
            <a:r>
              <a:rPr lang="en-IN" sz="800" dirty="0"/>
              <a:t>		}</a:t>
            </a:r>
          </a:p>
          <a:p>
            <a:pPr marL="139700" indent="0">
              <a:buNone/>
            </a:pPr>
            <a:r>
              <a:rPr lang="en-IN" sz="800" dirty="0"/>
              <a:t>	</a:t>
            </a:r>
            <a:r>
              <a:rPr lang="en-IN" sz="800" dirty="0" err="1"/>
              <a:t>DelayMs</a:t>
            </a:r>
            <a:r>
              <a:rPr lang="en-IN" sz="800" dirty="0"/>
              <a:t>(50);</a:t>
            </a:r>
          </a:p>
          <a:p>
            <a:pPr marL="139700" indent="0">
              <a:buNone/>
            </a:pPr>
            <a:r>
              <a:rPr lang="en-IN" sz="800" dirty="0"/>
              <a:t> }</a:t>
            </a:r>
          </a:p>
          <a:p>
            <a:pPr marL="139700" indent="0">
              <a:buNone/>
            </a:pPr>
            <a:endParaRPr lang="en-IN" sz="800" dirty="0"/>
          </a:p>
        </p:txBody>
      </p:sp>
    </p:spTree>
    <p:extLst>
      <p:ext uri="{BB962C8B-B14F-4D97-AF65-F5344CB8AC3E}">
        <p14:creationId xmlns:p14="http://schemas.microsoft.com/office/powerpoint/2010/main" val="15394902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Main</a:t>
            </a: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IN" dirty="0"/>
              <a:t>void main(void)</a:t>
            </a:r>
          </a:p>
          <a:p>
            <a:pPr marL="139700" indent="0">
              <a:buNone/>
            </a:pPr>
            <a:r>
              <a:rPr lang="en-IN" dirty="0"/>
              <a:t> {</a:t>
            </a:r>
          </a:p>
          <a:p>
            <a:pPr marL="139700" indent="0">
              <a:buNone/>
            </a:pPr>
            <a:r>
              <a:rPr lang="en-IN" dirty="0"/>
              <a:t>	P0 = 0;</a:t>
            </a:r>
          </a:p>
          <a:p>
            <a:pPr marL="139700" indent="0">
              <a:buNone/>
            </a:pPr>
            <a:r>
              <a:rPr lang="en-IN" dirty="0"/>
              <a:t>	</a:t>
            </a:r>
            <a:r>
              <a:rPr lang="en-IN" dirty="0" err="1"/>
              <a:t>lcd_init</a:t>
            </a:r>
            <a:r>
              <a:rPr lang="en-IN" dirty="0"/>
              <a:t>();						//LCD Initialization</a:t>
            </a:r>
          </a:p>
          <a:p>
            <a:pPr marL="139700" indent="0">
              <a:buNone/>
            </a:pPr>
            <a:r>
              <a:rPr lang="en-IN" dirty="0"/>
              <a:t>	</a:t>
            </a:r>
            <a:r>
              <a:rPr lang="en-IN" dirty="0" err="1"/>
              <a:t>DelayMs</a:t>
            </a:r>
            <a:r>
              <a:rPr lang="en-IN" dirty="0"/>
              <a:t>(1);	</a:t>
            </a:r>
          </a:p>
          <a:p>
            <a:pPr marL="139700" indent="0">
              <a:buNone/>
            </a:pPr>
            <a:r>
              <a:rPr lang="en-IN" dirty="0"/>
              <a:t>	</a:t>
            </a:r>
            <a:r>
              <a:rPr lang="en-IN" dirty="0" err="1"/>
              <a:t>DelayMs</a:t>
            </a:r>
            <a:r>
              <a:rPr lang="en-IN" dirty="0"/>
              <a:t>(1);	</a:t>
            </a:r>
          </a:p>
          <a:p>
            <a:pPr marL="139700" indent="0">
              <a:buNone/>
            </a:pPr>
            <a:r>
              <a:rPr lang="en-IN" dirty="0"/>
              <a:t>	while(1);						//Loop Forever</a:t>
            </a:r>
          </a:p>
          <a:p>
            <a:pPr marL="139700" indent="0">
              <a:buNone/>
            </a:pPr>
            <a:r>
              <a:rPr lang="en-IN" dirty="0"/>
              <a:t> }</a:t>
            </a:r>
          </a:p>
          <a:p>
            <a:pPr marL="139700" indent="0">
              <a:buNone/>
            </a:pP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6039343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311700" y="445025"/>
            <a:ext cx="8520600" cy="572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b="1" dirty="0" smtClean="0">
                <a:solidFill>
                  <a:schemeClr val="tx2"/>
                </a:solidFill>
                <a:latin typeface="Fire sans extra"/>
              </a:rPr>
              <a:t>What You will learn Today?</a:t>
            </a:r>
          </a:p>
        </p:txBody>
      </p:sp>
      <p:sp>
        <p:nvSpPr>
          <p:cNvPr id="3" name="Content Placeholder 2"/>
          <p:cNvSpPr txBox="1">
            <a:spLocks/>
          </p:cNvSpPr>
          <p:nvPr/>
        </p:nvSpPr>
        <p:spPr>
          <a:xfrm>
            <a:off x="311700" y="1242808"/>
            <a:ext cx="7924800" cy="23574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Introduction to LCD</a:t>
            </a: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Pin details and Descriptions</a:t>
            </a: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Schematics</a:t>
            </a:r>
          </a:p>
          <a:p>
            <a:pPr>
              <a:buFont typeface="Wingdings" pitchFamily="2" charset="2"/>
              <a:buChar char="ü"/>
            </a:pPr>
            <a:r>
              <a:rPr lang="en-US" sz="2000" b="1" dirty="0" smtClean="0">
                <a:solidFill>
                  <a:schemeClr val="bg1"/>
                </a:solidFill>
              </a:rPr>
              <a:t>Program</a:t>
            </a:r>
            <a:endParaRPr lang="en-IN" sz="2000" b="1" dirty="0" smtClean="0">
              <a:solidFill>
                <a:schemeClr val="bg1"/>
              </a:solidFill>
            </a:endParaRPr>
          </a:p>
          <a:p>
            <a:pPr>
              <a:buFont typeface="Wingdings" pitchFamily="2" charset="2"/>
              <a:buChar char="ü"/>
            </a:pPr>
            <a:r>
              <a:rPr lang="en-US" sz="2000" b="1" dirty="0" smtClean="0">
                <a:solidFill>
                  <a:schemeClr val="bg1"/>
                </a:solidFill>
                <a:ea typeface="Roboto" panose="02000000000000000000" pitchFamily="2" charset="0"/>
              </a:rPr>
              <a:t>Introduction to I2C</a:t>
            </a:r>
            <a:endParaRPr lang="en-US" sz="2000" b="1" dirty="0" smtClean="0">
              <a:solidFill>
                <a:schemeClr val="bg1"/>
              </a:solidFill>
              <a:latin typeface="Roboto" panose="02000000000000000000" pitchFamily="2" charset="0"/>
              <a:ea typeface="Roboto" panose="02000000000000000000" pitchFamily="2" charset="0"/>
            </a:endParaRP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How it works</a:t>
            </a: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Schematics</a:t>
            </a: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Program</a:t>
            </a:r>
          </a:p>
          <a:p>
            <a:endParaRPr lang="en-US" sz="2000" b="1" dirty="0" smtClean="0">
              <a:solidFill>
                <a:srgbClr val="002060"/>
              </a:solidFill>
              <a:latin typeface="Roboto" panose="02000000000000000000" pitchFamily="2" charset="0"/>
              <a:ea typeface="Roboto" panose="02000000000000000000" pitchFamily="2" charset="0"/>
            </a:endParaRPr>
          </a:p>
          <a:p>
            <a:endParaRPr lang="en-US" sz="2000" b="1" dirty="0" smtClean="0">
              <a:solidFill>
                <a:srgbClr val="002060"/>
              </a:solidFill>
              <a:latin typeface="Roboto" panose="02000000000000000000" pitchFamily="2" charset="0"/>
              <a:ea typeface="Roboto" panose="02000000000000000000" pitchFamily="2" charset="0"/>
            </a:endParaRPr>
          </a:p>
          <a:p>
            <a:pPr>
              <a:buFont typeface="Wingdings" pitchFamily="2" charset="2"/>
              <a:buChar char="ü"/>
            </a:pPr>
            <a:endParaRPr lang="en-US" sz="2000" b="1" dirty="0" smtClean="0">
              <a:solidFill>
                <a:srgbClr val="002060"/>
              </a:solidFill>
              <a:latin typeface="Roboto" panose="02000000000000000000" pitchFamily="2" charset="0"/>
              <a:ea typeface="Roboto" panose="02000000000000000000" pitchFamily="2" charset="0"/>
            </a:endParaRPr>
          </a:p>
          <a:p>
            <a:endParaRPr lang="en-US" sz="2000" dirty="0" smtClean="0">
              <a:solidFill>
                <a:srgbClr val="002060"/>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689404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870" y="184773"/>
            <a:ext cx="8520600" cy="572700"/>
          </a:xfrm>
        </p:spPr>
        <p:txBody>
          <a:bodyPr/>
          <a:lstStyle/>
          <a:p>
            <a:r>
              <a:rPr lang="en-US" dirty="0" smtClean="0">
                <a:solidFill>
                  <a:schemeClr val="tx2"/>
                </a:solidFill>
              </a:rPr>
              <a:t>What is IIC</a:t>
            </a:r>
            <a:endParaRPr lang="en-IN" dirty="0">
              <a:solidFill>
                <a:schemeClr val="tx2"/>
              </a:solidFill>
            </a:endParaRPr>
          </a:p>
        </p:txBody>
      </p:sp>
      <p:pic>
        <p:nvPicPr>
          <p:cNvPr id="5" name="Content Placeholder 4"/>
          <p:cNvPicPr>
            <a:picLocks noGrp="1" noChangeAspect="1"/>
          </p:cNvPicPr>
          <p:nvPr>
            <p:ph idx="1"/>
          </p:nvPr>
        </p:nvPicPr>
        <p:blipFill>
          <a:blip r:embed="rId2"/>
          <a:stretch>
            <a:fillRect/>
          </a:stretch>
        </p:blipFill>
        <p:spPr>
          <a:xfrm>
            <a:off x="406981" y="2145746"/>
            <a:ext cx="6233949" cy="341630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
        <p:nvSpPr>
          <p:cNvPr id="6" name="Rectangle 5"/>
          <p:cNvSpPr/>
          <p:nvPr/>
        </p:nvSpPr>
        <p:spPr>
          <a:xfrm>
            <a:off x="213764" y="1000361"/>
            <a:ext cx="8823080" cy="954107"/>
          </a:xfrm>
          <a:prstGeom prst="rect">
            <a:avLst/>
          </a:prstGeom>
        </p:spPr>
        <p:txBody>
          <a:bodyPr wrap="square">
            <a:spAutoFit/>
          </a:bodyPr>
          <a:lstStyle/>
          <a:p>
            <a:r>
              <a:rPr lang="en-US" dirty="0" smtClean="0">
                <a:solidFill>
                  <a:srgbClr val="333333"/>
                </a:solidFill>
                <a:latin typeface="Helvetica Neue"/>
              </a:rPr>
              <a:t> I</a:t>
            </a:r>
            <a:r>
              <a:rPr lang="en-US" baseline="30000" dirty="0" smtClean="0">
                <a:solidFill>
                  <a:srgbClr val="333333"/>
                </a:solidFill>
                <a:latin typeface="Helvetica Neue"/>
              </a:rPr>
              <a:t>2</a:t>
            </a:r>
            <a:r>
              <a:rPr lang="en-US" dirty="0" smtClean="0">
                <a:solidFill>
                  <a:srgbClr val="333333"/>
                </a:solidFill>
                <a:latin typeface="Helvetica Neue"/>
              </a:rPr>
              <a:t>C </a:t>
            </a:r>
            <a:r>
              <a:rPr lang="en-US" dirty="0">
                <a:solidFill>
                  <a:srgbClr val="333333"/>
                </a:solidFill>
                <a:latin typeface="Helvetica Neue"/>
              </a:rPr>
              <a:t>requires a mere two wires, like asynchronous serial, but those two wires can support up to 1008 </a:t>
            </a:r>
            <a:r>
              <a:rPr lang="en-US" dirty="0" smtClean="0">
                <a:solidFill>
                  <a:srgbClr val="333333"/>
                </a:solidFill>
                <a:latin typeface="Helvetica Neue"/>
              </a:rPr>
              <a:t>  peripheral </a:t>
            </a:r>
            <a:r>
              <a:rPr lang="en-US" dirty="0">
                <a:solidFill>
                  <a:srgbClr val="333333"/>
                </a:solidFill>
                <a:latin typeface="Helvetica Neue"/>
              </a:rPr>
              <a:t>devices. Also, unlike SPI, I</a:t>
            </a:r>
            <a:r>
              <a:rPr lang="en-US" baseline="30000" dirty="0">
                <a:solidFill>
                  <a:srgbClr val="333333"/>
                </a:solidFill>
                <a:latin typeface="Helvetica Neue"/>
              </a:rPr>
              <a:t>2</a:t>
            </a:r>
            <a:r>
              <a:rPr lang="en-US" dirty="0">
                <a:solidFill>
                  <a:srgbClr val="333333"/>
                </a:solidFill>
                <a:latin typeface="Helvetica Neue"/>
              </a:rPr>
              <a:t>C can support a multi-controller system, allowing more than one controller  to communicate with all peripheral  devices on the bus (although the controller devices can't talk to each other over the bus and must take turns using the bus lines).</a:t>
            </a:r>
            <a:endParaRPr lang="en-IN" dirty="0"/>
          </a:p>
        </p:txBody>
      </p:sp>
    </p:spTree>
    <p:extLst>
      <p:ext uri="{BB962C8B-B14F-4D97-AF65-F5344CB8AC3E}">
        <p14:creationId xmlns:p14="http://schemas.microsoft.com/office/powerpoint/2010/main" val="348197000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2"/>
                </a:solidFill>
              </a:rPr>
              <a:t>Why Use I2C?</a:t>
            </a:r>
            <a:br>
              <a:rPr lang="en-IN" dirty="0">
                <a:solidFill>
                  <a:schemeClr val="tx2"/>
                </a:solidFill>
              </a:rPr>
            </a:br>
            <a:r>
              <a:rPr lang="en-IN" dirty="0">
                <a:solidFill>
                  <a:schemeClr val="tx2"/>
                </a:solidFill>
              </a:rPr>
              <a:t/>
            </a:r>
            <a:br>
              <a:rPr lang="en-IN" dirty="0">
                <a:solidFill>
                  <a:schemeClr val="tx2"/>
                </a:solidFill>
              </a:rPr>
            </a:b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US" b="1" dirty="0" smtClean="0"/>
              <a:t>Disadvantage of Serial Port(UART)</a:t>
            </a:r>
          </a:p>
          <a:p>
            <a:r>
              <a:rPr lang="en-US" dirty="0">
                <a:solidFill>
                  <a:schemeClr val="tx1"/>
                </a:solidFill>
              </a:rPr>
              <a:t>serial ports are asynchronous (no clock data is transmitted), devices using them must agree ahead of time on a data rate. The two devices must also have clocks that are close to the same rate</a:t>
            </a:r>
          </a:p>
          <a:p>
            <a:endParaRPr lang="en-US" dirty="0">
              <a:solidFill>
                <a:schemeClr val="tx1"/>
              </a:solidFill>
            </a:endParaRPr>
          </a:p>
          <a:p>
            <a:r>
              <a:rPr lang="en-US" dirty="0">
                <a:solidFill>
                  <a:schemeClr val="tx1"/>
                </a:solidFill>
              </a:rPr>
              <a:t>Another core fault in asynchronous serial ports is that they are inherently suited to communications between two, and only two, devices. While it is possible to connect multiple devices to a single serial port, bus contention (where two devices attempt to drive the same line at the same time)</a:t>
            </a:r>
          </a:p>
          <a:p>
            <a:pPr marL="139700" indent="0">
              <a:buNone/>
            </a:pPr>
            <a:r>
              <a:rPr lang="en-US" b="1" dirty="0" smtClean="0"/>
              <a:t>Disadvantage </a:t>
            </a:r>
            <a:r>
              <a:rPr lang="en-US" b="1" dirty="0"/>
              <a:t>of </a:t>
            </a:r>
            <a:r>
              <a:rPr lang="en-US" b="1" dirty="0" smtClean="0"/>
              <a:t>SPI</a:t>
            </a:r>
            <a:endParaRPr lang="en-US" b="1" dirty="0" smtClean="0"/>
          </a:p>
          <a:p>
            <a:pPr>
              <a:buFont typeface="Wingdings" panose="05000000000000000000" pitchFamily="2" charset="2"/>
              <a:buChar char="§"/>
            </a:pPr>
            <a:r>
              <a:rPr lang="en-US" dirty="0"/>
              <a:t>The most obvious drawback of SPI is the number of pins required. Connecting a single controller </a:t>
            </a:r>
            <a:r>
              <a:rPr lang="en-US" baseline="30000" dirty="0">
                <a:hlinkClick r:id="rId2"/>
              </a:rPr>
              <a:t>[1]</a:t>
            </a:r>
            <a:r>
              <a:rPr lang="en-US" dirty="0"/>
              <a:t> to a single peripheral </a:t>
            </a:r>
            <a:r>
              <a:rPr lang="en-US" baseline="30000" dirty="0">
                <a:hlinkClick r:id="rId2"/>
              </a:rPr>
              <a:t>[1]</a:t>
            </a:r>
            <a:r>
              <a:rPr lang="en-US" dirty="0"/>
              <a:t> with an SPI bus requires four lines; each additional peripheral device requires one additional chip select I/O pin on the </a:t>
            </a:r>
            <a:r>
              <a:rPr lang="en-US" dirty="0" smtClean="0"/>
              <a:t>controller.</a:t>
            </a:r>
          </a:p>
          <a:p>
            <a:pPr>
              <a:buFont typeface="Wingdings" panose="05000000000000000000" pitchFamily="2" charset="2"/>
              <a:buChar char="§"/>
            </a:pPr>
            <a:r>
              <a:rPr lang="en-US" dirty="0"/>
              <a:t>SPI only allows one controller on the bus, </a:t>
            </a:r>
            <a:endParaRPr lang="en-US" b="1" dirty="0"/>
          </a:p>
          <a:p>
            <a:pPr marL="139700" indent="0">
              <a:buNone/>
            </a:pP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70549403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1719" y="280719"/>
            <a:ext cx="8520600" cy="572700"/>
          </a:xfrm>
        </p:spPr>
        <p:txBody>
          <a:bodyPr/>
          <a:lstStyle/>
          <a:p>
            <a:r>
              <a:rPr lang="en-US" dirty="0" smtClean="0">
                <a:solidFill>
                  <a:schemeClr val="tx2"/>
                </a:solidFill>
              </a:rPr>
              <a:t>I2C is Open Drain</a:t>
            </a:r>
            <a:endParaRPr lang="en-IN" dirty="0">
              <a:solidFill>
                <a:schemeClr val="tx2"/>
              </a:solidFill>
            </a:endParaRPr>
          </a:p>
        </p:txBody>
      </p:sp>
      <p:sp>
        <p:nvSpPr>
          <p:cNvPr id="3" name="Content Placeholder 2"/>
          <p:cNvSpPr>
            <a:spLocks noGrp="1"/>
          </p:cNvSpPr>
          <p:nvPr>
            <p:ph idx="1"/>
          </p:nvPr>
        </p:nvSpPr>
        <p:spPr/>
        <p:txBody>
          <a:bodyPr/>
          <a:lstStyle/>
          <a:p>
            <a:r>
              <a:rPr lang="en-US" dirty="0"/>
              <a:t>UART or SPI connections, the I2C bus drivers are "open drain", meaning that they can pull the corresponding signal line low, but cannot drive it high. Thus, there can be no bus contention where one device is trying to drive the line high while another tries to pull it low, eliminating the potential for damage to the drivers or excessive power dissipation in the system. Each signal line has a pull-up resistor on it, to restore the signal to high when no device is asserting it low.</a:t>
            </a:r>
          </a:p>
          <a:p>
            <a:endParaRPr lang="en-US" dirty="0"/>
          </a:p>
          <a:p>
            <a:endParaRPr lang="en-IN" dirty="0"/>
          </a:p>
        </p:txBody>
      </p:sp>
      <p:pic>
        <p:nvPicPr>
          <p:cNvPr id="5" name="Picture 4"/>
          <p:cNvPicPr>
            <a:picLocks noChangeAspect="1"/>
          </p:cNvPicPr>
          <p:nvPr/>
        </p:nvPicPr>
        <p:blipFill>
          <a:blip r:embed="rId2"/>
          <a:stretch>
            <a:fillRect/>
          </a:stretch>
        </p:blipFill>
        <p:spPr>
          <a:xfrm>
            <a:off x="720755" y="2429128"/>
            <a:ext cx="5083268" cy="2498330"/>
          </a:xfrm>
          <a:prstGeom prst="rect">
            <a:avLst/>
          </a:prstGeom>
        </p:spPr>
      </p:pic>
    </p:spTree>
    <p:extLst>
      <p:ext uri="{BB962C8B-B14F-4D97-AF65-F5344CB8AC3E}">
        <p14:creationId xmlns:p14="http://schemas.microsoft.com/office/powerpoint/2010/main" val="41976258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192" y="0"/>
            <a:ext cx="8832300" cy="572700"/>
          </a:xfrm>
        </p:spPr>
        <p:txBody>
          <a:bodyPr/>
          <a:lstStyle/>
          <a:p>
            <a:pPr fontAlgn="base"/>
            <a:r>
              <a:rPr lang="en-US" b="1" dirty="0">
                <a:solidFill>
                  <a:schemeClr val="tx2"/>
                </a:solidFill>
              </a:rPr>
              <a:t>Features of </a:t>
            </a:r>
            <a:r>
              <a:rPr lang="en-US" b="1" dirty="0" smtClean="0">
                <a:solidFill>
                  <a:schemeClr val="tx2"/>
                </a:solidFill>
              </a:rPr>
              <a:t>I2C</a:t>
            </a:r>
            <a:r>
              <a:rPr lang="en-US" dirty="0">
                <a:solidFill>
                  <a:schemeClr val="tx2"/>
                </a:solidFill>
              </a:rPr>
              <a:t/>
            </a:r>
            <a:br>
              <a:rPr lang="en-US" dirty="0">
                <a:solidFill>
                  <a:schemeClr val="tx2"/>
                </a:solidFill>
              </a:rPr>
            </a:br>
            <a:r>
              <a:rPr lang="en-US" dirty="0">
                <a:solidFill>
                  <a:schemeClr val="tx2"/>
                </a:solidFill>
              </a:rPr>
              <a:t/>
            </a:r>
            <a:br>
              <a:rPr lang="en-US" dirty="0">
                <a:solidFill>
                  <a:schemeClr val="tx2"/>
                </a:solidFill>
              </a:rPr>
            </a:br>
            <a:endParaRPr lang="en-IN" dirty="0">
              <a:solidFill>
                <a:schemeClr val="tx2"/>
              </a:solidFill>
            </a:endParaRPr>
          </a:p>
        </p:txBody>
      </p:sp>
      <p:sp>
        <p:nvSpPr>
          <p:cNvPr id="3" name="Content Placeholder 2"/>
          <p:cNvSpPr>
            <a:spLocks noGrp="1"/>
          </p:cNvSpPr>
          <p:nvPr>
            <p:ph idx="1"/>
          </p:nvPr>
        </p:nvSpPr>
        <p:spPr>
          <a:xfrm>
            <a:off x="65516" y="709343"/>
            <a:ext cx="8520600" cy="3416400"/>
          </a:xfrm>
        </p:spPr>
        <p:txBody>
          <a:bodyPr/>
          <a:lstStyle/>
          <a:p>
            <a:r>
              <a:rPr lang="en-US" dirty="0"/>
              <a:t>Half-duplex Communication Protocol </a:t>
            </a:r>
          </a:p>
          <a:p>
            <a:pPr marL="139700" indent="0">
              <a:buNone/>
            </a:pPr>
            <a:r>
              <a:rPr lang="en-US" dirty="0" smtClean="0"/>
              <a:t>       Bi-directional </a:t>
            </a:r>
            <a:r>
              <a:rPr lang="en-US" dirty="0"/>
              <a:t>communication is possible but not simultaneously</a:t>
            </a:r>
            <a:r>
              <a:rPr lang="en-US" dirty="0" smtClean="0"/>
              <a:t>.</a:t>
            </a:r>
          </a:p>
          <a:p>
            <a:r>
              <a:rPr lang="en-US" dirty="0"/>
              <a:t>Synchronous Communication – </a:t>
            </a:r>
            <a:r>
              <a:rPr lang="en-US" dirty="0" smtClean="0"/>
              <a:t>The </a:t>
            </a:r>
            <a:r>
              <a:rPr lang="en-US" dirty="0"/>
              <a:t>data is transferred in the form of frames or blocks.</a:t>
            </a:r>
          </a:p>
          <a:p>
            <a:pPr marL="139700" indent="0">
              <a:buNone/>
            </a:pPr>
            <a:r>
              <a:rPr lang="en-US" dirty="0"/>
              <a:t> </a:t>
            </a:r>
            <a:r>
              <a:rPr lang="en-US" dirty="0" smtClean="0"/>
              <a:t>      Can </a:t>
            </a:r>
            <a:r>
              <a:rPr lang="en-US" dirty="0"/>
              <a:t>be configured in a multi-master configuration</a:t>
            </a:r>
            <a:r>
              <a:rPr lang="en-US" dirty="0" smtClean="0"/>
              <a:t>.</a:t>
            </a:r>
          </a:p>
          <a:p>
            <a:r>
              <a:rPr lang="en-US" b="1" dirty="0"/>
              <a:t>Arbitration </a:t>
            </a:r>
            <a:r>
              <a:rPr lang="en-US" dirty="0"/>
              <a:t>– </a:t>
            </a:r>
            <a:br>
              <a:rPr lang="en-US" dirty="0"/>
            </a:br>
            <a:r>
              <a:rPr lang="en-US" dirty="0"/>
              <a:t>I2C protocol supports multi-master bus system but more than one bus can not be used simultaneously. The SDA and SCL are monitored by the masters. If the SDA is found high when it was supposed to be low it will be inferred that another master is active and hence it stops the transfer of data</a:t>
            </a:r>
            <a:r>
              <a:rPr lang="en-US" dirty="0" smtClean="0"/>
              <a:t>.</a:t>
            </a:r>
          </a:p>
          <a:p>
            <a:pPr fontAlgn="base">
              <a:buFont typeface="Wingdings" panose="05000000000000000000" pitchFamily="2" charset="2"/>
              <a:buChar char="§"/>
            </a:pPr>
            <a:r>
              <a:rPr lang="en-US" b="1" dirty="0"/>
              <a:t>Serial transmission</a:t>
            </a:r>
            <a:br>
              <a:rPr lang="en-US" b="1" dirty="0"/>
            </a:br>
            <a:r>
              <a:rPr lang="en-US" dirty="0" smtClean="0"/>
              <a:t>        I2C </a:t>
            </a:r>
            <a:r>
              <a:rPr lang="en-US" dirty="0"/>
              <a:t>uses serial transmission for transmission of data.</a:t>
            </a:r>
          </a:p>
          <a:p>
            <a:pPr marL="139700" indent="0" fontAlgn="base">
              <a:buNone/>
            </a:pPr>
            <a:r>
              <a:rPr lang="en-US" dirty="0" smtClean="0"/>
              <a:t>                Used </a:t>
            </a:r>
            <a:r>
              <a:rPr lang="en-US" dirty="0"/>
              <a:t>for low-speed communication</a:t>
            </a:r>
            <a:r>
              <a:rPr lang="en-US" dirty="0" smtClean="0"/>
              <a:t>.</a:t>
            </a:r>
          </a:p>
          <a:p>
            <a:pPr marL="139700" indent="0" fontAlgn="base">
              <a:buNone/>
            </a:pPr>
            <a:endParaRPr lang="en-US" b="1" dirty="0" smtClean="0"/>
          </a:p>
          <a:p>
            <a:pPr fontAlgn="base"/>
            <a:r>
              <a:rPr lang="en-IN" b="1" dirty="0"/>
              <a:t>Clock Stretching </a:t>
            </a:r>
            <a:r>
              <a:rPr lang="en-IN" dirty="0"/>
              <a:t/>
            </a:r>
            <a:br>
              <a:rPr lang="en-IN" dirty="0"/>
            </a:br>
            <a:r>
              <a:rPr lang="en-IN" dirty="0" smtClean="0"/>
              <a:t>	</a:t>
            </a:r>
            <a:r>
              <a:rPr lang="en-US" dirty="0" smtClean="0"/>
              <a:t>The </a:t>
            </a:r>
            <a:r>
              <a:rPr lang="en-US" dirty="0"/>
              <a:t>clock is stretched when the slave device is not ready to accept more data by holding the SCL line low, hence disabling the master to raise the clock line. Master will not be able to raise the clock line because the wires are AND wired and wait until the slave releases the SCL line to show it is ready to transfer next bit.</a:t>
            </a:r>
            <a:endParaRPr lang="en-US" b="1" dirty="0"/>
          </a:p>
          <a:p>
            <a:endParaRPr lang="en-US" dirty="0"/>
          </a:p>
          <a:p>
            <a:pPr marL="139700" indent="0">
              <a:buNone/>
            </a:pPr>
            <a:endParaRPr lang="en-US" dirty="0"/>
          </a:p>
          <a:p>
            <a:pPr marL="139700" indent="0" algn="r">
              <a:buNone/>
            </a:pPr>
            <a:endParaRPr lang="en-IN" dirty="0"/>
          </a:p>
        </p:txBody>
      </p:sp>
    </p:spTree>
    <p:extLst>
      <p:ext uri="{BB962C8B-B14F-4D97-AF65-F5344CB8AC3E}">
        <p14:creationId xmlns:p14="http://schemas.microsoft.com/office/powerpoint/2010/main" val="123312478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Start</a:t>
            </a:r>
            <a:endParaRPr lang="en-IN" dirty="0">
              <a:solidFill>
                <a:schemeClr val="tx2"/>
              </a:solidFill>
            </a:endParaRPr>
          </a:p>
        </p:txBody>
      </p:sp>
      <p:sp>
        <p:nvSpPr>
          <p:cNvPr id="3" name="Content Placeholder 2"/>
          <p:cNvSpPr>
            <a:spLocks noGrp="1"/>
          </p:cNvSpPr>
          <p:nvPr>
            <p:ph idx="1"/>
          </p:nvPr>
        </p:nvSpPr>
        <p:spPr/>
        <p:txBody>
          <a:bodyPr/>
          <a:lstStyle/>
          <a:p>
            <a:r>
              <a:rPr lang="en-US" b="1" dirty="0"/>
              <a:t>Start Condition:</a:t>
            </a:r>
            <a:r>
              <a:rPr lang="en-US" dirty="0"/>
              <a:t> The SDA line switches from a high voltage level to a low voltage level </a:t>
            </a:r>
            <a:r>
              <a:rPr lang="en-US" i="1" dirty="0"/>
              <a:t>before</a:t>
            </a:r>
            <a:r>
              <a:rPr lang="en-US" dirty="0"/>
              <a:t> the SCL line switches from high to low.</a:t>
            </a: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pic>
        <p:nvPicPr>
          <p:cNvPr id="5" name="Picture 4"/>
          <p:cNvPicPr>
            <a:picLocks noChangeAspect="1"/>
          </p:cNvPicPr>
          <p:nvPr/>
        </p:nvPicPr>
        <p:blipFill>
          <a:blip r:embed="rId2"/>
          <a:stretch>
            <a:fillRect/>
          </a:stretch>
        </p:blipFill>
        <p:spPr>
          <a:xfrm>
            <a:off x="716233" y="1732552"/>
            <a:ext cx="3477110" cy="1676634"/>
          </a:xfrm>
          <a:prstGeom prst="rect">
            <a:avLst/>
          </a:prstGeom>
        </p:spPr>
      </p:pic>
      <p:pic>
        <p:nvPicPr>
          <p:cNvPr id="6" name="Picture 5"/>
          <p:cNvPicPr>
            <a:picLocks noChangeAspect="1"/>
          </p:cNvPicPr>
          <p:nvPr/>
        </p:nvPicPr>
        <p:blipFill>
          <a:blip r:embed="rId3"/>
          <a:stretch>
            <a:fillRect/>
          </a:stretch>
        </p:blipFill>
        <p:spPr>
          <a:xfrm>
            <a:off x="949830" y="3409186"/>
            <a:ext cx="2379875" cy="1611706"/>
          </a:xfrm>
          <a:prstGeom prst="rect">
            <a:avLst/>
          </a:prstGeom>
        </p:spPr>
      </p:pic>
    </p:spTree>
    <p:extLst>
      <p:ext uri="{BB962C8B-B14F-4D97-AF65-F5344CB8AC3E}">
        <p14:creationId xmlns:p14="http://schemas.microsoft.com/office/powerpoint/2010/main" val="301982699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Stop</a:t>
            </a:r>
            <a:endParaRPr lang="en-IN" dirty="0">
              <a:solidFill>
                <a:schemeClr val="tx2"/>
              </a:solidFill>
            </a:endParaRPr>
          </a:p>
        </p:txBody>
      </p:sp>
      <p:pic>
        <p:nvPicPr>
          <p:cNvPr id="5" name="Content Placeholder 4"/>
          <p:cNvPicPr>
            <a:picLocks noGrp="1" noChangeAspect="1"/>
          </p:cNvPicPr>
          <p:nvPr>
            <p:ph idx="1"/>
          </p:nvPr>
        </p:nvPicPr>
        <p:blipFill>
          <a:blip r:embed="rId2"/>
          <a:stretch>
            <a:fillRect/>
          </a:stretch>
        </p:blipFill>
        <p:spPr>
          <a:xfrm>
            <a:off x="311699" y="1932485"/>
            <a:ext cx="2731552" cy="2190164"/>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
        <p:nvSpPr>
          <p:cNvPr id="6" name="Rectangle 5"/>
          <p:cNvSpPr/>
          <p:nvPr/>
        </p:nvSpPr>
        <p:spPr>
          <a:xfrm>
            <a:off x="311699" y="1213495"/>
            <a:ext cx="8255525" cy="523220"/>
          </a:xfrm>
          <a:prstGeom prst="rect">
            <a:avLst/>
          </a:prstGeom>
        </p:spPr>
        <p:txBody>
          <a:bodyPr wrap="square">
            <a:spAutoFit/>
          </a:bodyPr>
          <a:lstStyle/>
          <a:p>
            <a:r>
              <a:rPr lang="en-US" dirty="0">
                <a:latin typeface="Open Sans" panose="020B0606030504020204" pitchFamily="34" charset="0"/>
              </a:rPr>
              <a:t>After required data blocks are transferred through the SDA line, the master device switches the SDA line from low voltage level to high voltage level before the SCL line switches from high to low.</a:t>
            </a:r>
            <a:endParaRPr lang="en-IN" dirty="0"/>
          </a:p>
        </p:txBody>
      </p:sp>
    </p:spTree>
    <p:extLst>
      <p:ext uri="{BB962C8B-B14F-4D97-AF65-F5344CB8AC3E}">
        <p14:creationId xmlns:p14="http://schemas.microsoft.com/office/powerpoint/2010/main" val="111362757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58164"/>
            <a:ext cx="8520600" cy="572700"/>
          </a:xfrm>
        </p:spPr>
        <p:txBody>
          <a:bodyPr/>
          <a:lstStyle/>
          <a:p>
            <a:r>
              <a:rPr lang="en-US" dirty="0">
                <a:solidFill>
                  <a:schemeClr val="tx2"/>
                </a:solidFill>
              </a:rPr>
              <a:t>I2C – How it works</a:t>
            </a:r>
            <a:endParaRPr lang="en-IN" dirty="0">
              <a:solidFill>
                <a:schemeClr val="tx2"/>
              </a:solidFill>
            </a:endParaRPr>
          </a:p>
        </p:txBody>
      </p:sp>
      <p:sp>
        <p:nvSpPr>
          <p:cNvPr id="3" name="Content Placeholder 2"/>
          <p:cNvSpPr>
            <a:spLocks noGrp="1"/>
          </p:cNvSpPr>
          <p:nvPr>
            <p:ph idx="1"/>
          </p:nvPr>
        </p:nvSpPr>
        <p:spPr>
          <a:xfrm>
            <a:off x="51448" y="630864"/>
            <a:ext cx="8520600" cy="3416400"/>
          </a:xfrm>
        </p:spPr>
        <p:txBody>
          <a:bodyPr/>
          <a:lstStyle/>
          <a:p>
            <a:pPr fontAlgn="base"/>
            <a:r>
              <a:rPr lang="en-US" dirty="0"/>
              <a:t>The master device sends the start condition</a:t>
            </a:r>
          </a:p>
          <a:p>
            <a:pPr fontAlgn="base"/>
            <a:r>
              <a:rPr lang="en-US" dirty="0"/>
              <a:t>The master device sends the 7 address bits which corresponds to the slave device to be targeted</a:t>
            </a:r>
          </a:p>
          <a:p>
            <a:pPr fontAlgn="base"/>
            <a:r>
              <a:rPr lang="en-US" dirty="0"/>
              <a:t>The master device sets the Read/Write bit to ‘0’, which signifies a write</a:t>
            </a:r>
          </a:p>
          <a:p>
            <a:pPr fontAlgn="base"/>
            <a:r>
              <a:rPr lang="en-US" dirty="0"/>
              <a:t>Now two scenarios are possible:</a:t>
            </a:r>
          </a:p>
          <a:p>
            <a:pPr lvl="1" fontAlgn="base"/>
            <a:r>
              <a:rPr lang="en-US" dirty="0"/>
              <a:t>If no slave device matches with the address sent by the master device, the next ACK/NACK bit stays at ‘1’ (default). This signals the master device that the slave device identification is unsuccessful. The master clock will end the current transaction by sending a Stop condition or a new Start condition</a:t>
            </a:r>
          </a:p>
          <a:p>
            <a:pPr lvl="1" fontAlgn="base"/>
            <a:r>
              <a:rPr lang="en-US" dirty="0"/>
              <a:t>If a slave device exists with the same address as the one specified by the master device, the slave device sets the ACK/NACK bit to ‘0’, which signals the master device that a slave device is successfully targeted</a:t>
            </a:r>
          </a:p>
          <a:p>
            <a:pPr fontAlgn="base"/>
            <a:r>
              <a:rPr lang="en-US" dirty="0"/>
              <a:t>If a slave device is successfully targeted, the master device now sends 8 bits of data which is only considered and received by the targeted slave device. This data means nothing to the remaining slave devices</a:t>
            </a:r>
          </a:p>
          <a:p>
            <a:pPr fontAlgn="base"/>
            <a:r>
              <a:rPr lang="en-US" dirty="0"/>
              <a:t>If the data is successfully received by the slave device, it sets the ACK/NACK bit to ‘0’, which signals the master device to continue</a:t>
            </a:r>
          </a:p>
          <a:p>
            <a:pPr fontAlgn="base"/>
            <a:r>
              <a:rPr lang="en-US" dirty="0"/>
              <a:t>The previous two steps are repeated until all the data is transferred</a:t>
            </a:r>
          </a:p>
          <a:p>
            <a:pPr fontAlgn="base"/>
            <a:r>
              <a:rPr lang="en-US" dirty="0"/>
              <a:t>After all the data is sent to the slave device, the master device sends the Stop condition which signals all the slave devices that the current transaction has ended</a:t>
            </a:r>
          </a:p>
          <a:p>
            <a:endParaRPr lang="en-IN" dirty="0"/>
          </a:p>
        </p:txBody>
      </p:sp>
    </p:spTree>
    <p:extLst>
      <p:ext uri="{BB962C8B-B14F-4D97-AF65-F5344CB8AC3E}">
        <p14:creationId xmlns:p14="http://schemas.microsoft.com/office/powerpoint/2010/main" val="2025027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206" y="80694"/>
            <a:ext cx="8520600" cy="572700"/>
          </a:xfrm>
        </p:spPr>
        <p:txBody>
          <a:bodyPr/>
          <a:lstStyle/>
          <a:p>
            <a:r>
              <a:rPr lang="en-US" dirty="0" smtClean="0">
                <a:solidFill>
                  <a:schemeClr val="tx2"/>
                </a:solidFill>
              </a:rPr>
              <a:t>I2C – How it works</a:t>
            </a:r>
            <a:endParaRPr lang="en-IN" dirty="0">
              <a:solidFill>
                <a:schemeClr val="tx2"/>
              </a:solidFill>
            </a:endParaRPr>
          </a:p>
        </p:txBody>
      </p:sp>
      <p:pic>
        <p:nvPicPr>
          <p:cNvPr id="5" name="Content Placeholder 4"/>
          <p:cNvPicPr>
            <a:picLocks noGrp="1" noChangeAspect="1"/>
          </p:cNvPicPr>
          <p:nvPr>
            <p:ph idx="1"/>
          </p:nvPr>
        </p:nvPicPr>
        <p:blipFill>
          <a:blip r:embed="rId2"/>
          <a:stretch>
            <a:fillRect/>
          </a:stretch>
        </p:blipFill>
        <p:spPr>
          <a:xfrm>
            <a:off x="204543" y="725939"/>
            <a:ext cx="8521700" cy="1824089"/>
          </a:xfrm>
          <a:prstGeom prst="rect">
            <a:avLst/>
          </a:prstGeom>
        </p:spPr>
      </p:pic>
      <p:pic>
        <p:nvPicPr>
          <p:cNvPr id="6" name="Picture 5"/>
          <p:cNvPicPr>
            <a:picLocks noChangeAspect="1"/>
          </p:cNvPicPr>
          <p:nvPr/>
        </p:nvPicPr>
        <p:blipFill>
          <a:blip r:embed="rId3"/>
          <a:stretch>
            <a:fillRect/>
          </a:stretch>
        </p:blipFill>
        <p:spPr>
          <a:xfrm>
            <a:off x="204543" y="2722588"/>
            <a:ext cx="7160663" cy="1958200"/>
          </a:xfrm>
          <a:prstGeom prst="rect">
            <a:avLst/>
          </a:prstGeom>
        </p:spPr>
      </p:pic>
    </p:spTree>
    <p:extLst>
      <p:ext uri="{BB962C8B-B14F-4D97-AF65-F5344CB8AC3E}">
        <p14:creationId xmlns:p14="http://schemas.microsoft.com/office/powerpoint/2010/main" val="103491541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98840"/>
            <a:ext cx="8520600" cy="572700"/>
          </a:xfrm>
        </p:spPr>
        <p:txBody>
          <a:bodyPr/>
          <a:lstStyle/>
          <a:p>
            <a:r>
              <a:rPr lang="en-US" b="1" dirty="0">
                <a:solidFill>
                  <a:schemeClr val="tx2"/>
                </a:solidFill>
              </a:rPr>
              <a:t>Sending Data to a Slave Device</a:t>
            </a:r>
            <a:br>
              <a:rPr lang="en-US" b="1" dirty="0">
                <a:solidFill>
                  <a:schemeClr val="tx2"/>
                </a:solidFill>
              </a:rPr>
            </a:br>
            <a:r>
              <a:rPr lang="en-US" dirty="0">
                <a:solidFill>
                  <a:schemeClr val="tx2"/>
                </a:solidFill>
              </a:rPr>
              <a:t/>
            </a:r>
            <a:br>
              <a:rPr lang="en-US" dirty="0">
                <a:solidFill>
                  <a:schemeClr val="tx2"/>
                </a:solidFill>
              </a:rPr>
            </a:br>
            <a:endParaRPr lang="en-IN" dirty="0">
              <a:solidFill>
                <a:schemeClr val="tx2"/>
              </a:solidFill>
            </a:endParaRPr>
          </a:p>
        </p:txBody>
      </p:sp>
      <p:pic>
        <p:nvPicPr>
          <p:cNvPr id="5" name="Content Placeholder 4"/>
          <p:cNvPicPr>
            <a:picLocks noGrp="1" noChangeAspect="1"/>
          </p:cNvPicPr>
          <p:nvPr>
            <p:ph idx="1"/>
          </p:nvPr>
        </p:nvPicPr>
        <p:blipFill>
          <a:blip r:embed="rId2"/>
          <a:stretch>
            <a:fillRect/>
          </a:stretch>
        </p:blipFill>
        <p:spPr>
          <a:xfrm>
            <a:off x="114202" y="935862"/>
            <a:ext cx="8521700" cy="3343187"/>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83171264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00212"/>
            <a:ext cx="8520600" cy="572700"/>
          </a:xfrm>
        </p:spPr>
        <p:txBody>
          <a:bodyPr/>
          <a:lstStyle/>
          <a:p>
            <a:r>
              <a:rPr lang="en-US" b="1" dirty="0">
                <a:solidFill>
                  <a:schemeClr val="tx2"/>
                </a:solidFill>
              </a:rPr>
              <a:t>Reading Data from a Slave Device</a:t>
            </a:r>
            <a:br>
              <a:rPr lang="en-US" b="1" dirty="0">
                <a:solidFill>
                  <a:schemeClr val="tx2"/>
                </a:solidFill>
              </a:rPr>
            </a:br>
            <a:r>
              <a:rPr lang="en-US" dirty="0">
                <a:solidFill>
                  <a:schemeClr val="tx2"/>
                </a:solidFill>
              </a:rPr>
              <a:t/>
            </a:r>
            <a:br>
              <a:rPr lang="en-US" dirty="0">
                <a:solidFill>
                  <a:schemeClr val="tx2"/>
                </a:solidFill>
              </a:rPr>
            </a:br>
            <a:endParaRPr lang="en-IN" dirty="0">
              <a:solidFill>
                <a:schemeClr val="tx2"/>
              </a:solidFill>
            </a:endParaRPr>
          </a:p>
        </p:txBody>
      </p:sp>
      <p:sp>
        <p:nvSpPr>
          <p:cNvPr id="3" name="Content Placeholder 2"/>
          <p:cNvSpPr>
            <a:spLocks noGrp="1"/>
          </p:cNvSpPr>
          <p:nvPr>
            <p:ph idx="1"/>
          </p:nvPr>
        </p:nvSpPr>
        <p:spPr/>
        <p:txBody>
          <a:bodyPr/>
          <a:lstStyle/>
          <a:p>
            <a:endParaRPr lang="en-IN"/>
          </a:p>
        </p:txBody>
      </p:sp>
      <p:pic>
        <p:nvPicPr>
          <p:cNvPr id="5" name="Picture 4"/>
          <p:cNvPicPr>
            <a:picLocks noChangeAspect="1"/>
          </p:cNvPicPr>
          <p:nvPr/>
        </p:nvPicPr>
        <p:blipFill>
          <a:blip r:embed="rId2"/>
          <a:stretch>
            <a:fillRect/>
          </a:stretch>
        </p:blipFill>
        <p:spPr>
          <a:xfrm>
            <a:off x="311700" y="833187"/>
            <a:ext cx="8116001" cy="3466209"/>
          </a:xfrm>
          <a:prstGeom prst="rect">
            <a:avLst/>
          </a:prstGeom>
        </p:spPr>
      </p:pic>
    </p:spTree>
    <p:extLst>
      <p:ext uri="{BB962C8B-B14F-4D97-AF65-F5344CB8AC3E}">
        <p14:creationId xmlns:p14="http://schemas.microsoft.com/office/powerpoint/2010/main" val="1360074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sz="2600" b="1" dirty="0" smtClean="0">
                <a:solidFill>
                  <a:schemeClr val="tx2"/>
                </a:solidFill>
                <a:latin typeface="Fire sans extra"/>
              </a:rPr>
              <a:t>About Pantech</a:t>
            </a:r>
          </a:p>
        </p:txBody>
      </p:sp>
      <p:sp>
        <p:nvSpPr>
          <p:cNvPr id="12291" name="Content Placeholder 2"/>
          <p:cNvSpPr>
            <a:spLocks noGrp="1"/>
          </p:cNvSpPr>
          <p:nvPr>
            <p:ph idx="1"/>
          </p:nvPr>
        </p:nvSpPr>
        <p:spPr>
          <a:xfrm>
            <a:off x="131618" y="1159617"/>
            <a:ext cx="7924800" cy="2357438"/>
          </a:xfrm>
        </p:spPr>
        <p:txBody>
          <a:bodyPr/>
          <a:lstStyle/>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Started in the Year 2004</a:t>
            </a: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Lab equipments and Sensor Interface</a:t>
            </a: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Manufacturer of Brainsense EEG Headset</a:t>
            </a: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Reconfigurable Algorithms on AI</a:t>
            </a: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Manufacture of AI development Boards</a:t>
            </a:r>
          </a:p>
          <a:p>
            <a:pPr>
              <a:buFont typeface="Wingdings" pitchFamily="2" charset="2"/>
              <a:buChar char="ü"/>
            </a:pPr>
            <a:r>
              <a:rPr lang="en-US" sz="2000" b="1" dirty="0" smtClean="0">
                <a:solidFill>
                  <a:srgbClr val="002060"/>
                </a:solidFill>
                <a:latin typeface="Roboto" panose="02000000000000000000" pitchFamily="2" charset="0"/>
                <a:ea typeface="Roboto" panose="02000000000000000000" pitchFamily="2" charset="0"/>
              </a:rPr>
              <a:t>Power electronics, Fuel cell and Renewable Energy trainers</a:t>
            </a:r>
          </a:p>
          <a:p>
            <a:pPr>
              <a:buNone/>
            </a:pPr>
            <a:endParaRPr lang="en-US" sz="2000" dirty="0" smtClean="0">
              <a:solidFill>
                <a:srgbClr val="002060"/>
              </a:solidFill>
              <a:latin typeface="Roboto" panose="02000000000000000000" pitchFamily="2" charset="0"/>
              <a:ea typeface="Roboto" panose="02000000000000000000" pitchFamily="2" charset="0"/>
            </a:endParaRPr>
          </a:p>
          <a:p>
            <a:endParaRPr lang="en-US" sz="2000" dirty="0" smtClean="0">
              <a:solidFill>
                <a:srgbClr val="002060"/>
              </a:solidFill>
              <a:latin typeface="Roboto" panose="02000000000000000000" pitchFamily="2" charset="0"/>
              <a:ea typeface="Roboto" panose="02000000000000000000" pitchFamily="2" charset="0"/>
            </a:endParaRPr>
          </a:p>
        </p:txBody>
      </p:sp>
      <p:sp>
        <p:nvSpPr>
          <p:cNvPr id="5" name="Rectangle 4"/>
          <p:cNvSpPr/>
          <p:nvPr/>
        </p:nvSpPr>
        <p:spPr>
          <a:xfrm>
            <a:off x="827414" y="3658948"/>
            <a:ext cx="5320167" cy="584775"/>
          </a:xfrm>
          <a:prstGeom prst="rect">
            <a:avLst/>
          </a:prstGeom>
        </p:spPr>
        <p:txBody>
          <a:bodyPr wrap="square">
            <a:spAutoFit/>
          </a:bodyPr>
          <a:lstStyle/>
          <a:p>
            <a:pPr>
              <a:defRPr/>
            </a:pPr>
            <a:r>
              <a:rPr lang="en-US" sz="3200" dirty="0" smtClean="0"/>
              <a:t>www.pantechsolutions.net</a:t>
            </a:r>
          </a:p>
        </p:txBody>
      </p:sp>
      <p:pic>
        <p:nvPicPr>
          <p:cNvPr id="2" name="Picture 1"/>
          <p:cNvPicPr>
            <a:picLocks noChangeAspect="1"/>
          </p:cNvPicPr>
          <p:nvPr/>
        </p:nvPicPr>
        <p:blipFill>
          <a:blip r:embed="rId2"/>
          <a:stretch>
            <a:fillRect/>
          </a:stretch>
        </p:blipFill>
        <p:spPr>
          <a:xfrm>
            <a:off x="5389418" y="76200"/>
            <a:ext cx="3526864" cy="2507992"/>
          </a:xfrm>
          <a:prstGeom prst="rect">
            <a:avLst/>
          </a:prstGeom>
        </p:spPr>
      </p:pic>
    </p:spTree>
    <p:extLst>
      <p:ext uri="{BB962C8B-B14F-4D97-AF65-F5344CB8AC3E}">
        <p14:creationId xmlns:p14="http://schemas.microsoft.com/office/powerpoint/2010/main" val="391805125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Circuit Diagram</a:t>
            </a:r>
            <a:endParaRPr lang="en-IN"/>
          </a:p>
        </p:txBody>
      </p:sp>
      <p:pic>
        <p:nvPicPr>
          <p:cNvPr id="5" name="Content Placeholder 4"/>
          <p:cNvPicPr>
            <a:picLocks noGrp="1" noChangeAspect="1"/>
          </p:cNvPicPr>
          <p:nvPr>
            <p:ph idx="1"/>
          </p:nvPr>
        </p:nvPicPr>
        <p:blipFill>
          <a:blip r:embed="rId2"/>
          <a:stretch>
            <a:fillRect/>
          </a:stretch>
        </p:blipFill>
        <p:spPr>
          <a:xfrm>
            <a:off x="1394164" y="1208303"/>
            <a:ext cx="5496692" cy="3124636"/>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80300645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Header file and definitions </a:t>
            </a: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IN" dirty="0"/>
              <a:t>#include&lt;reg51.h&gt;</a:t>
            </a:r>
          </a:p>
          <a:p>
            <a:pPr marL="139700" indent="0">
              <a:buNone/>
            </a:pPr>
            <a:r>
              <a:rPr lang="en-IN" dirty="0"/>
              <a:t>#include&lt;</a:t>
            </a:r>
            <a:r>
              <a:rPr lang="en-IN" dirty="0" err="1"/>
              <a:t>stdio.h</a:t>
            </a:r>
            <a:r>
              <a:rPr lang="en-IN" dirty="0"/>
              <a:t>&gt;</a:t>
            </a:r>
          </a:p>
          <a:p>
            <a:pPr marL="139700" indent="0">
              <a:buNone/>
            </a:pPr>
            <a:r>
              <a:rPr lang="en-IN" dirty="0"/>
              <a:t>#include&lt;</a:t>
            </a:r>
            <a:r>
              <a:rPr lang="en-IN" dirty="0" err="1"/>
              <a:t>intrins.h</a:t>
            </a:r>
            <a:r>
              <a:rPr lang="en-IN" dirty="0" smtClean="0"/>
              <a:t>&gt;</a:t>
            </a:r>
          </a:p>
          <a:p>
            <a:pPr marL="139700" indent="0">
              <a:buNone/>
            </a:pPr>
            <a:endParaRPr lang="en-US" dirty="0"/>
          </a:p>
          <a:p>
            <a:pPr marL="139700" indent="0">
              <a:buNone/>
            </a:pPr>
            <a:r>
              <a:rPr lang="it-IT" dirty="0">
                <a:solidFill>
                  <a:schemeClr val="tx1"/>
                </a:solidFill>
              </a:rPr>
              <a:t>#define ACK	</a:t>
            </a:r>
            <a:r>
              <a:rPr lang="it-IT" dirty="0" smtClean="0">
                <a:solidFill>
                  <a:schemeClr val="tx1"/>
                </a:solidFill>
              </a:rPr>
              <a:t>1</a:t>
            </a:r>
            <a:endParaRPr lang="it-IT" dirty="0">
              <a:solidFill>
                <a:schemeClr val="tx1"/>
              </a:solidFill>
            </a:endParaRPr>
          </a:p>
          <a:p>
            <a:pPr marL="139700" indent="0">
              <a:buNone/>
            </a:pPr>
            <a:r>
              <a:rPr lang="it-IT" dirty="0">
                <a:solidFill>
                  <a:schemeClr val="tx1"/>
                </a:solidFill>
              </a:rPr>
              <a:t>#define NO_ACK	0</a:t>
            </a:r>
            <a:endParaRPr lang="en-IN" dirty="0">
              <a:solidFill>
                <a:schemeClr val="tx1"/>
              </a:solidFill>
            </a:endParaRP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90371460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63671"/>
            <a:ext cx="8520600" cy="572700"/>
          </a:xfrm>
        </p:spPr>
        <p:txBody>
          <a:bodyPr/>
          <a:lstStyle/>
          <a:p>
            <a:r>
              <a:rPr lang="en-US" dirty="0" smtClean="0">
                <a:solidFill>
                  <a:schemeClr val="tx2"/>
                </a:solidFill>
              </a:rPr>
              <a:t>Declarations</a:t>
            </a: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IN" dirty="0"/>
              <a:t>unsigned char </a:t>
            </a:r>
            <a:r>
              <a:rPr lang="en-IN" dirty="0" err="1"/>
              <a:t>EData</a:t>
            </a:r>
            <a:r>
              <a:rPr lang="en-IN" dirty="0"/>
              <a:t>[5];</a:t>
            </a:r>
          </a:p>
          <a:p>
            <a:pPr marL="139700" indent="0">
              <a:buNone/>
            </a:pPr>
            <a:r>
              <a:rPr lang="en-IN" dirty="0"/>
              <a:t>unsigned char Data;</a:t>
            </a:r>
          </a:p>
          <a:p>
            <a:pPr marL="139700" indent="0">
              <a:buNone/>
            </a:pPr>
            <a:r>
              <a:rPr lang="en-IN" dirty="0"/>
              <a:t>void </a:t>
            </a:r>
            <a:r>
              <a:rPr lang="en-IN" dirty="0" err="1"/>
              <a:t>InitSerial</a:t>
            </a:r>
            <a:r>
              <a:rPr lang="en-IN" dirty="0"/>
              <a:t>(void);</a:t>
            </a:r>
          </a:p>
          <a:p>
            <a:pPr marL="139700" indent="0">
              <a:buNone/>
            </a:pPr>
            <a:r>
              <a:rPr lang="en-IN" dirty="0"/>
              <a:t>void </a:t>
            </a:r>
            <a:r>
              <a:rPr lang="en-IN" dirty="0" err="1"/>
              <a:t>DelayMs</a:t>
            </a:r>
            <a:r>
              <a:rPr lang="en-IN" dirty="0"/>
              <a:t>(unsigned </a:t>
            </a:r>
            <a:r>
              <a:rPr lang="en-IN" dirty="0" err="1"/>
              <a:t>int</a:t>
            </a:r>
            <a:r>
              <a:rPr lang="en-IN" dirty="0"/>
              <a:t>);</a:t>
            </a:r>
          </a:p>
          <a:p>
            <a:pPr marL="139700" indent="0">
              <a:buNone/>
            </a:pPr>
            <a:endParaRPr lang="en-IN" dirty="0"/>
          </a:p>
          <a:p>
            <a:pPr marL="139700" indent="0">
              <a:buNone/>
            </a:pPr>
            <a:r>
              <a:rPr lang="en-IN" dirty="0"/>
              <a:t>void WriteI2C(unsigned char);</a:t>
            </a:r>
          </a:p>
          <a:p>
            <a:pPr marL="139700" indent="0">
              <a:buNone/>
            </a:pPr>
            <a:r>
              <a:rPr lang="en-IN" dirty="0"/>
              <a:t>unsigned char ReadI2C(bit);</a:t>
            </a:r>
          </a:p>
          <a:p>
            <a:pPr marL="139700" indent="0">
              <a:buNone/>
            </a:pPr>
            <a:endParaRPr lang="en-IN" dirty="0"/>
          </a:p>
          <a:p>
            <a:pPr marL="139700" indent="0">
              <a:buNone/>
            </a:pPr>
            <a:r>
              <a:rPr lang="en-IN" dirty="0"/>
              <a:t>void Start(void);</a:t>
            </a:r>
          </a:p>
          <a:p>
            <a:pPr marL="139700" indent="0">
              <a:buNone/>
            </a:pPr>
            <a:r>
              <a:rPr lang="en-IN" dirty="0"/>
              <a:t>void Stop(void);</a:t>
            </a:r>
          </a:p>
          <a:p>
            <a:pPr marL="139700" indent="0">
              <a:buNone/>
            </a:pPr>
            <a:r>
              <a:rPr lang="en-IN" dirty="0"/>
              <a:t>void </a:t>
            </a:r>
            <a:r>
              <a:rPr lang="en-IN" dirty="0" err="1"/>
              <a:t>ReadBYTE</a:t>
            </a:r>
            <a:r>
              <a:rPr lang="en-IN" dirty="0"/>
              <a:t>(unsigned </a:t>
            </a:r>
            <a:r>
              <a:rPr lang="en-IN" dirty="0" err="1"/>
              <a:t>int</a:t>
            </a:r>
            <a:r>
              <a:rPr lang="en-IN" dirty="0"/>
              <a:t>);</a:t>
            </a:r>
          </a:p>
          <a:p>
            <a:pPr marL="139700" indent="0">
              <a:buNone/>
            </a:pPr>
            <a:r>
              <a:rPr lang="en-IN" dirty="0"/>
              <a:t>void </a:t>
            </a:r>
            <a:r>
              <a:rPr lang="en-IN" dirty="0" err="1"/>
              <a:t>WriteBYTE</a:t>
            </a:r>
            <a:r>
              <a:rPr lang="en-IN" dirty="0"/>
              <a:t>(unsigned </a:t>
            </a:r>
            <a:r>
              <a:rPr lang="en-IN" dirty="0" err="1"/>
              <a:t>int</a:t>
            </a:r>
            <a:r>
              <a:rPr lang="en-IN" dirty="0"/>
              <a:t>);</a:t>
            </a:r>
          </a:p>
          <a:p>
            <a:pPr marL="139700" indent="0">
              <a:buNone/>
            </a:pPr>
            <a:endParaRPr lang="en-IN" dirty="0"/>
          </a:p>
          <a:p>
            <a:pPr marL="139700" indent="0">
              <a:buNone/>
            </a:pPr>
            <a:r>
              <a:rPr lang="en-IN" dirty="0" err="1"/>
              <a:t>sbit</a:t>
            </a:r>
            <a:r>
              <a:rPr lang="en-IN" dirty="0"/>
              <a:t> SCL  =  P2^0;	// connect to SCL pin (Clock)</a:t>
            </a:r>
          </a:p>
          <a:p>
            <a:pPr marL="139700" indent="0">
              <a:buNone/>
            </a:pPr>
            <a:r>
              <a:rPr lang="en-IN" dirty="0" err="1"/>
              <a:t>sbit</a:t>
            </a:r>
            <a:r>
              <a:rPr lang="en-IN" dirty="0"/>
              <a:t> SDA  =  P2^1;	// connect to SDA pin (Data)</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43487912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2"/>
                </a:solidFill>
              </a:rPr>
              <a:t>void </a:t>
            </a:r>
            <a:r>
              <a:rPr lang="en-IN" dirty="0" err="1">
                <a:solidFill>
                  <a:schemeClr val="tx2"/>
                </a:solidFill>
              </a:rPr>
              <a:t>InitSerial</a:t>
            </a:r>
            <a:r>
              <a:rPr lang="en-IN" dirty="0">
                <a:solidFill>
                  <a:schemeClr val="tx2"/>
                </a:solidFill>
              </a:rPr>
              <a:t>(void)</a:t>
            </a:r>
            <a:br>
              <a:rPr lang="en-IN" dirty="0">
                <a:solidFill>
                  <a:schemeClr val="tx2"/>
                </a:solidFill>
              </a:rPr>
            </a:br>
            <a:endParaRPr lang="en-IN" dirty="0">
              <a:solidFill>
                <a:schemeClr val="tx2"/>
              </a:solidFill>
            </a:endParaRPr>
          </a:p>
        </p:txBody>
      </p:sp>
      <p:sp>
        <p:nvSpPr>
          <p:cNvPr id="3" name="Content Placeholder 2"/>
          <p:cNvSpPr>
            <a:spLocks noGrp="1"/>
          </p:cNvSpPr>
          <p:nvPr>
            <p:ph idx="1"/>
          </p:nvPr>
        </p:nvSpPr>
        <p:spPr/>
        <p:txBody>
          <a:bodyPr/>
          <a:lstStyle/>
          <a:p>
            <a:r>
              <a:rPr lang="en-IN" dirty="0"/>
              <a:t>void </a:t>
            </a:r>
            <a:r>
              <a:rPr lang="en-IN" dirty="0" err="1"/>
              <a:t>InitSerial</a:t>
            </a:r>
            <a:r>
              <a:rPr lang="en-IN" dirty="0"/>
              <a:t>(void)</a:t>
            </a:r>
          </a:p>
          <a:p>
            <a:r>
              <a:rPr lang="en-IN" dirty="0"/>
              <a:t>{</a:t>
            </a:r>
          </a:p>
          <a:p>
            <a:r>
              <a:rPr lang="en-IN" dirty="0"/>
              <a:t>  	SCON = 0x52;    // setup serial port control </a:t>
            </a:r>
          </a:p>
          <a:p>
            <a:r>
              <a:rPr lang="en-IN" dirty="0"/>
              <a:t>  	TMOD = 0x20;    // hardware (9600 BAUD @11.0592MHZ) </a:t>
            </a:r>
          </a:p>
          <a:p>
            <a:r>
              <a:rPr lang="en-IN" dirty="0"/>
              <a:t>  	TH1  = 0xFD;    // TH1</a:t>
            </a:r>
          </a:p>
          <a:p>
            <a:r>
              <a:rPr lang="en-IN" dirty="0"/>
              <a:t>	TR1	 = 1;  		// Timer 1 on</a:t>
            </a:r>
          </a:p>
          <a:p>
            <a:r>
              <a:rPr lang="en-IN" dirty="0"/>
              <a:t>}</a:t>
            </a:r>
          </a:p>
          <a:p>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83232225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2"/>
                </a:solidFill>
              </a:rPr>
              <a:t>void Start(void)</a:t>
            </a:r>
          </a:p>
        </p:txBody>
      </p:sp>
      <p:sp>
        <p:nvSpPr>
          <p:cNvPr id="3" name="Content Placeholder 2"/>
          <p:cNvSpPr>
            <a:spLocks noGrp="1"/>
          </p:cNvSpPr>
          <p:nvPr>
            <p:ph idx="1"/>
          </p:nvPr>
        </p:nvSpPr>
        <p:spPr/>
        <p:txBody>
          <a:bodyPr/>
          <a:lstStyle/>
          <a:p>
            <a:pPr marL="139700" indent="0">
              <a:buNone/>
            </a:pPr>
            <a:r>
              <a:rPr lang="en-IN" dirty="0"/>
              <a:t>void Start(void)</a:t>
            </a:r>
          </a:p>
          <a:p>
            <a:pPr marL="139700" indent="0">
              <a:buNone/>
            </a:pPr>
            <a:r>
              <a:rPr lang="en-IN" dirty="0"/>
              <a:t>{</a:t>
            </a:r>
          </a:p>
          <a:p>
            <a:pPr marL="139700" indent="0">
              <a:buNone/>
            </a:pPr>
            <a:r>
              <a:rPr lang="en-IN" dirty="0"/>
              <a:t>  </a:t>
            </a:r>
            <a:r>
              <a:rPr lang="en-IN" dirty="0" smtClean="0"/>
              <a:t>               </a:t>
            </a:r>
            <a:r>
              <a:rPr lang="en-IN" dirty="0"/>
              <a:t>SDA = 1;</a:t>
            </a:r>
          </a:p>
          <a:p>
            <a:pPr marL="139700" indent="0">
              <a:buNone/>
            </a:pPr>
            <a:r>
              <a:rPr lang="en-IN" dirty="0"/>
              <a:t>	SCL = 1;</a:t>
            </a:r>
          </a:p>
          <a:p>
            <a:pPr marL="139700" indent="0">
              <a:buNone/>
            </a:pPr>
            <a:r>
              <a:rPr lang="en-IN" dirty="0"/>
              <a:t>	_</a:t>
            </a:r>
            <a:r>
              <a:rPr lang="en-IN" dirty="0" err="1"/>
              <a:t>nop</a:t>
            </a:r>
            <a:r>
              <a:rPr lang="en-IN" dirty="0"/>
              <a:t>_();_</a:t>
            </a:r>
            <a:r>
              <a:rPr lang="en-IN" dirty="0" err="1"/>
              <a:t>nop</a:t>
            </a:r>
            <a:r>
              <a:rPr lang="en-IN" dirty="0"/>
              <a:t>_();</a:t>
            </a:r>
          </a:p>
          <a:p>
            <a:pPr marL="139700" indent="0">
              <a:buNone/>
            </a:pPr>
            <a:r>
              <a:rPr lang="en-IN" dirty="0"/>
              <a:t>	SDA = 0;</a:t>
            </a:r>
          </a:p>
          <a:p>
            <a:pPr marL="139700" indent="0">
              <a:buNone/>
            </a:pPr>
            <a:r>
              <a:rPr lang="en-IN" dirty="0"/>
              <a:t>	_</a:t>
            </a:r>
            <a:r>
              <a:rPr lang="en-IN" dirty="0" err="1"/>
              <a:t>nop</a:t>
            </a:r>
            <a:r>
              <a:rPr lang="en-IN" dirty="0"/>
              <a:t>_();_</a:t>
            </a:r>
            <a:r>
              <a:rPr lang="en-IN" dirty="0" err="1"/>
              <a:t>nop</a:t>
            </a:r>
            <a:r>
              <a:rPr lang="en-IN" dirty="0"/>
              <a:t>_();</a:t>
            </a:r>
          </a:p>
          <a:p>
            <a:pPr marL="139700" indent="0">
              <a:buNone/>
            </a:pPr>
            <a:r>
              <a:rPr lang="en-IN" dirty="0"/>
              <a:t>	SCL = 0;</a:t>
            </a:r>
          </a:p>
          <a:p>
            <a:pPr marL="139700" indent="0">
              <a:buNone/>
            </a:pPr>
            <a:r>
              <a:rPr lang="en-IN" dirty="0"/>
              <a:t>	_</a:t>
            </a:r>
            <a:r>
              <a:rPr lang="en-IN" dirty="0" err="1"/>
              <a:t>nop</a:t>
            </a:r>
            <a:r>
              <a:rPr lang="en-IN" dirty="0"/>
              <a:t>_();_</a:t>
            </a:r>
            <a:r>
              <a:rPr lang="en-IN" dirty="0" err="1"/>
              <a:t>nop</a:t>
            </a:r>
            <a:r>
              <a:rPr lang="en-IN" dirty="0"/>
              <a:t>_();</a:t>
            </a:r>
          </a:p>
          <a:p>
            <a:pPr marL="139700" indent="0">
              <a:buNone/>
            </a:pPr>
            <a:r>
              <a:rPr lang="en-IN"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pic>
        <p:nvPicPr>
          <p:cNvPr id="5" name="Picture 4"/>
          <p:cNvPicPr>
            <a:picLocks noChangeAspect="1"/>
          </p:cNvPicPr>
          <p:nvPr/>
        </p:nvPicPr>
        <p:blipFill>
          <a:blip r:embed="rId2"/>
          <a:stretch>
            <a:fillRect/>
          </a:stretch>
        </p:blipFill>
        <p:spPr>
          <a:xfrm>
            <a:off x="3580488" y="1657758"/>
            <a:ext cx="2379875" cy="1611706"/>
          </a:xfrm>
          <a:prstGeom prst="rect">
            <a:avLst/>
          </a:prstGeom>
        </p:spPr>
      </p:pic>
    </p:spTree>
    <p:extLst>
      <p:ext uri="{BB962C8B-B14F-4D97-AF65-F5344CB8AC3E}">
        <p14:creationId xmlns:p14="http://schemas.microsoft.com/office/powerpoint/2010/main" val="96243730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2"/>
                </a:solidFill>
              </a:rPr>
              <a:t>void </a:t>
            </a:r>
            <a:r>
              <a:rPr lang="en-IN" dirty="0" smtClean="0">
                <a:solidFill>
                  <a:schemeClr val="tx2"/>
                </a:solidFill>
              </a:rPr>
              <a:t>Stop(void</a:t>
            </a:r>
            <a:r>
              <a:rPr lang="en-IN" dirty="0">
                <a:solidFill>
                  <a:schemeClr val="tx2"/>
                </a:solidFill>
              </a:rPr>
              <a:t>)</a:t>
            </a:r>
          </a:p>
        </p:txBody>
      </p:sp>
      <p:sp>
        <p:nvSpPr>
          <p:cNvPr id="3" name="Content Placeholder 2"/>
          <p:cNvSpPr>
            <a:spLocks noGrp="1"/>
          </p:cNvSpPr>
          <p:nvPr>
            <p:ph idx="1"/>
          </p:nvPr>
        </p:nvSpPr>
        <p:spPr/>
        <p:txBody>
          <a:bodyPr/>
          <a:lstStyle/>
          <a:p>
            <a:pPr marL="139700" indent="0">
              <a:buNone/>
            </a:pPr>
            <a:r>
              <a:rPr lang="en-IN" dirty="0"/>
              <a:t>void Stop(void)</a:t>
            </a:r>
          </a:p>
          <a:p>
            <a:pPr marL="139700" indent="0">
              <a:buNone/>
            </a:pPr>
            <a:r>
              <a:rPr lang="en-IN" dirty="0"/>
              <a:t>{</a:t>
            </a:r>
          </a:p>
          <a:p>
            <a:pPr marL="139700" indent="0">
              <a:buNone/>
            </a:pPr>
            <a:r>
              <a:rPr lang="en-IN" dirty="0"/>
              <a:t>	SDA = 0;	    	</a:t>
            </a:r>
          </a:p>
          <a:p>
            <a:pPr marL="139700" indent="0">
              <a:buNone/>
            </a:pPr>
            <a:r>
              <a:rPr lang="en-IN" dirty="0"/>
              <a:t>	_</a:t>
            </a:r>
            <a:r>
              <a:rPr lang="en-IN" dirty="0" err="1"/>
              <a:t>nop</a:t>
            </a:r>
            <a:r>
              <a:rPr lang="en-IN" dirty="0"/>
              <a:t>_();_</a:t>
            </a:r>
            <a:r>
              <a:rPr lang="en-IN" dirty="0" err="1"/>
              <a:t>nop</a:t>
            </a:r>
            <a:r>
              <a:rPr lang="en-IN" dirty="0"/>
              <a:t>_();</a:t>
            </a:r>
          </a:p>
          <a:p>
            <a:pPr marL="139700" indent="0">
              <a:buNone/>
            </a:pPr>
            <a:r>
              <a:rPr lang="en-IN" dirty="0"/>
              <a:t>	SCL = 1;</a:t>
            </a:r>
          </a:p>
          <a:p>
            <a:pPr marL="139700" indent="0">
              <a:buNone/>
            </a:pPr>
            <a:r>
              <a:rPr lang="en-IN" dirty="0"/>
              <a:t>	_</a:t>
            </a:r>
            <a:r>
              <a:rPr lang="en-IN" dirty="0" err="1"/>
              <a:t>nop</a:t>
            </a:r>
            <a:r>
              <a:rPr lang="en-IN" dirty="0"/>
              <a:t>_();_</a:t>
            </a:r>
            <a:r>
              <a:rPr lang="en-IN" dirty="0" err="1"/>
              <a:t>nop</a:t>
            </a:r>
            <a:r>
              <a:rPr lang="en-IN" dirty="0"/>
              <a:t>_();</a:t>
            </a:r>
          </a:p>
          <a:p>
            <a:pPr marL="139700" indent="0">
              <a:buNone/>
            </a:pPr>
            <a:r>
              <a:rPr lang="en-IN" dirty="0"/>
              <a:t>	SDA = 1;	</a:t>
            </a:r>
          </a:p>
          <a:p>
            <a:pPr marL="139700" indent="0">
              <a:buNone/>
            </a:pPr>
            <a:r>
              <a:rPr lang="en-IN"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pic>
        <p:nvPicPr>
          <p:cNvPr id="5" name="Content Placeholder 4"/>
          <p:cNvPicPr>
            <a:picLocks noChangeAspect="1"/>
          </p:cNvPicPr>
          <p:nvPr/>
        </p:nvPicPr>
        <p:blipFill>
          <a:blip r:embed="rId2"/>
          <a:stretch>
            <a:fillRect/>
          </a:stretch>
        </p:blipFill>
        <p:spPr>
          <a:xfrm>
            <a:off x="3455828" y="1152475"/>
            <a:ext cx="2731552" cy="2190164"/>
          </a:xfrm>
          <a:prstGeom prst="rect">
            <a:avLst/>
          </a:prstGeom>
          <a:noFill/>
          <a:ln>
            <a:noFill/>
          </a:ln>
        </p:spPr>
      </p:pic>
    </p:spTree>
    <p:extLst>
      <p:ext uri="{BB962C8B-B14F-4D97-AF65-F5344CB8AC3E}">
        <p14:creationId xmlns:p14="http://schemas.microsoft.com/office/powerpoint/2010/main" val="252848014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2"/>
                </a:solidFill>
              </a:rPr>
              <a:t>Write I2C</a:t>
            </a:r>
          </a:p>
        </p:txBody>
      </p:sp>
      <p:sp>
        <p:nvSpPr>
          <p:cNvPr id="3" name="Content Placeholder 2"/>
          <p:cNvSpPr>
            <a:spLocks noGrp="1"/>
          </p:cNvSpPr>
          <p:nvPr>
            <p:ph idx="1"/>
          </p:nvPr>
        </p:nvSpPr>
        <p:spPr/>
        <p:txBody>
          <a:bodyPr/>
          <a:lstStyle/>
          <a:p>
            <a:pPr marL="139700" indent="0">
              <a:buNone/>
            </a:pPr>
            <a:r>
              <a:rPr lang="en-IN" dirty="0"/>
              <a:t>void WriteI2C(unsigned char Data)</a:t>
            </a:r>
          </a:p>
          <a:p>
            <a:pPr marL="139700" indent="0">
              <a:buNone/>
            </a:pPr>
            <a:r>
              <a:rPr lang="en-IN" dirty="0"/>
              <a:t>{    </a:t>
            </a:r>
          </a:p>
          <a:p>
            <a:pPr marL="139700" indent="0">
              <a:buNone/>
            </a:pPr>
            <a:r>
              <a:rPr lang="en-IN" dirty="0"/>
              <a:t> unsigned </a:t>
            </a:r>
            <a:r>
              <a:rPr lang="en-IN" dirty="0" err="1"/>
              <a:t>int</a:t>
            </a:r>
            <a:r>
              <a:rPr lang="en-IN" dirty="0"/>
              <a:t> </a:t>
            </a:r>
            <a:r>
              <a:rPr lang="en-IN" dirty="0" err="1"/>
              <a:t>i</a:t>
            </a:r>
            <a:r>
              <a:rPr lang="en-IN" dirty="0"/>
              <a:t>;</a:t>
            </a:r>
          </a:p>
          <a:p>
            <a:pPr marL="139700" indent="0">
              <a:buNone/>
            </a:pPr>
            <a:r>
              <a:rPr lang="en-IN" dirty="0"/>
              <a:t>	for (</a:t>
            </a:r>
            <a:r>
              <a:rPr lang="en-IN" dirty="0" err="1"/>
              <a:t>i</a:t>
            </a:r>
            <a:r>
              <a:rPr lang="en-IN" dirty="0"/>
              <a:t>=0;i&lt;8;i++)</a:t>
            </a:r>
          </a:p>
          <a:p>
            <a:pPr marL="139700" indent="0">
              <a:buNone/>
            </a:pPr>
            <a:r>
              <a:rPr lang="en-IN" dirty="0"/>
              <a:t>	{</a:t>
            </a:r>
          </a:p>
          <a:p>
            <a:pPr marL="139700" indent="0">
              <a:buNone/>
            </a:pPr>
            <a:r>
              <a:rPr lang="en-IN" dirty="0"/>
              <a:t>        SDA = (Data &amp; 0x80);</a:t>
            </a:r>
          </a:p>
          <a:p>
            <a:pPr marL="139700" indent="0">
              <a:buNone/>
            </a:pPr>
            <a:r>
              <a:rPr lang="en-IN" dirty="0"/>
              <a:t>		SCL=1;SCL=0;</a:t>
            </a:r>
          </a:p>
          <a:p>
            <a:pPr marL="139700" indent="0">
              <a:buNone/>
            </a:pPr>
            <a:r>
              <a:rPr lang="en-IN" dirty="0"/>
              <a:t>		Data&lt;&lt;=1;</a:t>
            </a:r>
          </a:p>
          <a:p>
            <a:pPr marL="139700" indent="0">
              <a:buNone/>
            </a:pPr>
            <a:r>
              <a:rPr lang="en-IN" dirty="0"/>
              <a:t>	}</a:t>
            </a:r>
          </a:p>
          <a:p>
            <a:pPr marL="139700" indent="0">
              <a:buNone/>
            </a:pPr>
            <a:endParaRPr lang="en-IN" dirty="0"/>
          </a:p>
          <a:p>
            <a:pPr marL="139700" indent="0">
              <a:buNone/>
            </a:pPr>
            <a:r>
              <a:rPr lang="en-IN" dirty="0"/>
              <a:t>  	SCL = 1; </a:t>
            </a:r>
          </a:p>
          <a:p>
            <a:pPr marL="139700" indent="0">
              <a:buNone/>
            </a:pPr>
            <a:r>
              <a:rPr lang="en-IN" dirty="0"/>
              <a:t>	_</a:t>
            </a:r>
            <a:r>
              <a:rPr lang="en-IN" dirty="0" err="1"/>
              <a:t>nop</a:t>
            </a:r>
            <a:r>
              <a:rPr lang="en-IN" dirty="0"/>
              <a:t>_();_</a:t>
            </a:r>
            <a:r>
              <a:rPr lang="en-IN" dirty="0" err="1"/>
              <a:t>nop</a:t>
            </a:r>
            <a:r>
              <a:rPr lang="en-IN" dirty="0"/>
              <a:t>_();</a:t>
            </a:r>
          </a:p>
          <a:p>
            <a:pPr marL="139700" indent="0">
              <a:buNone/>
            </a:pPr>
            <a:r>
              <a:rPr lang="en-IN" dirty="0"/>
              <a:t>	SCL = 0;</a:t>
            </a:r>
          </a:p>
          <a:p>
            <a:pPr marL="139700" indent="0">
              <a:buNone/>
            </a:pPr>
            <a:endParaRPr lang="en-IN" dirty="0"/>
          </a:p>
          <a:p>
            <a:pPr marL="139700" indent="0">
              <a:buNone/>
            </a:pPr>
            <a:r>
              <a:rPr lang="en-IN"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184476156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14435"/>
            <a:ext cx="8520600" cy="572700"/>
          </a:xfrm>
        </p:spPr>
        <p:txBody>
          <a:bodyPr/>
          <a:lstStyle/>
          <a:p>
            <a:r>
              <a:rPr lang="en-IN" dirty="0">
                <a:solidFill>
                  <a:schemeClr val="tx2"/>
                </a:solidFill>
              </a:rPr>
              <a:t>Read I2C</a:t>
            </a:r>
          </a:p>
        </p:txBody>
      </p:sp>
      <p:sp>
        <p:nvSpPr>
          <p:cNvPr id="3" name="Content Placeholder 2"/>
          <p:cNvSpPr>
            <a:spLocks noGrp="1"/>
          </p:cNvSpPr>
          <p:nvPr>
            <p:ph idx="1"/>
          </p:nvPr>
        </p:nvSpPr>
        <p:spPr>
          <a:xfrm>
            <a:off x="255429" y="744512"/>
            <a:ext cx="8520600" cy="3416400"/>
          </a:xfrm>
        </p:spPr>
        <p:txBody>
          <a:bodyPr/>
          <a:lstStyle/>
          <a:p>
            <a:pPr marL="139700" indent="0">
              <a:buNone/>
            </a:pPr>
            <a:r>
              <a:rPr lang="en-IN" sz="900" dirty="0"/>
              <a:t>unsigned char ReadI2C(bit </a:t>
            </a:r>
            <a:r>
              <a:rPr lang="en-IN" sz="900" dirty="0" err="1"/>
              <a:t>ACK_Bit</a:t>
            </a:r>
            <a:r>
              <a:rPr lang="en-IN" sz="900" dirty="0"/>
              <a:t>)</a:t>
            </a:r>
          </a:p>
          <a:p>
            <a:pPr marL="139700" indent="0">
              <a:buNone/>
            </a:pPr>
            <a:r>
              <a:rPr lang="en-IN" sz="900" dirty="0"/>
              <a:t>{</a:t>
            </a:r>
          </a:p>
          <a:p>
            <a:pPr marL="139700" indent="0">
              <a:buNone/>
            </a:pPr>
            <a:r>
              <a:rPr lang="en-IN" sz="900" dirty="0"/>
              <a:t>	 unsigned </a:t>
            </a:r>
            <a:r>
              <a:rPr lang="en-IN" sz="900" dirty="0" err="1"/>
              <a:t>int</a:t>
            </a:r>
            <a:r>
              <a:rPr lang="en-IN" sz="900" dirty="0"/>
              <a:t> </a:t>
            </a:r>
            <a:r>
              <a:rPr lang="en-IN" sz="900" dirty="0" err="1"/>
              <a:t>i</a:t>
            </a:r>
            <a:r>
              <a:rPr lang="en-IN" sz="900" dirty="0"/>
              <a:t>;</a:t>
            </a:r>
          </a:p>
          <a:p>
            <a:pPr marL="139700" indent="0">
              <a:buNone/>
            </a:pPr>
            <a:r>
              <a:rPr lang="en-IN" sz="900" dirty="0"/>
              <a:t>	</a:t>
            </a:r>
          </a:p>
          <a:p>
            <a:pPr marL="139700" indent="0">
              <a:buNone/>
            </a:pPr>
            <a:r>
              <a:rPr lang="en-IN" sz="900" dirty="0"/>
              <a:t>  </a:t>
            </a:r>
            <a:r>
              <a:rPr lang="en-IN" sz="900" dirty="0" smtClean="0"/>
              <a:t>	Start</a:t>
            </a:r>
            <a:r>
              <a:rPr lang="en-IN" sz="900" dirty="0"/>
              <a:t>();</a:t>
            </a:r>
          </a:p>
          <a:p>
            <a:pPr marL="139700" indent="0">
              <a:buNone/>
            </a:pPr>
            <a:r>
              <a:rPr lang="en-IN" sz="900" dirty="0"/>
              <a:t>	</a:t>
            </a:r>
            <a:r>
              <a:rPr lang="en-IN" sz="900" dirty="0" smtClean="0"/>
              <a:t>WriteI2C(0xA1</a:t>
            </a:r>
            <a:r>
              <a:rPr lang="en-IN" sz="900" dirty="0"/>
              <a:t>);</a:t>
            </a:r>
          </a:p>
          <a:p>
            <a:pPr marL="139700" indent="0">
              <a:buNone/>
            </a:pPr>
            <a:r>
              <a:rPr lang="en-IN" sz="900" dirty="0"/>
              <a:t>    </a:t>
            </a:r>
            <a:r>
              <a:rPr lang="en-IN" sz="900" dirty="0" smtClean="0"/>
              <a:t>	SDA </a:t>
            </a:r>
            <a:r>
              <a:rPr lang="en-IN" sz="900" dirty="0"/>
              <a:t>= 1;	</a:t>
            </a:r>
          </a:p>
          <a:p>
            <a:pPr marL="139700" indent="0">
              <a:buNone/>
            </a:pPr>
            <a:r>
              <a:rPr lang="en-IN" sz="900" dirty="0"/>
              <a:t>	for (</a:t>
            </a:r>
            <a:r>
              <a:rPr lang="en-IN" sz="900" dirty="0" err="1"/>
              <a:t>i</a:t>
            </a:r>
            <a:r>
              <a:rPr lang="en-IN" sz="900" dirty="0"/>
              <a:t>=0;i&lt;8;i++)</a:t>
            </a:r>
          </a:p>
          <a:p>
            <a:pPr marL="139700" indent="0">
              <a:buNone/>
            </a:pPr>
            <a:r>
              <a:rPr lang="en-IN" sz="900" dirty="0"/>
              <a:t>	{</a:t>
            </a:r>
          </a:p>
          <a:p>
            <a:pPr marL="139700" indent="0">
              <a:buNone/>
            </a:pPr>
            <a:r>
              <a:rPr lang="en-IN" sz="900" dirty="0"/>
              <a:t>		SCL   = 1;		</a:t>
            </a:r>
          </a:p>
          <a:p>
            <a:pPr marL="139700" indent="0">
              <a:buNone/>
            </a:pPr>
            <a:r>
              <a:rPr lang="en-IN" sz="900" dirty="0"/>
              <a:t>		Data&lt;&lt;= 1;</a:t>
            </a:r>
          </a:p>
          <a:p>
            <a:pPr marL="139700" indent="0">
              <a:buNone/>
            </a:pPr>
            <a:r>
              <a:rPr lang="en-IN" sz="900" dirty="0"/>
              <a:t>		Data  = (Data | SDA);		</a:t>
            </a:r>
          </a:p>
          <a:p>
            <a:pPr marL="139700" indent="0">
              <a:buNone/>
            </a:pPr>
            <a:r>
              <a:rPr lang="en-IN" sz="900" dirty="0"/>
              <a:t>		SCL   = 0;</a:t>
            </a:r>
          </a:p>
          <a:p>
            <a:pPr marL="139700" indent="0">
              <a:buNone/>
            </a:pPr>
            <a:r>
              <a:rPr lang="en-IN" sz="900" dirty="0"/>
              <a:t>		_</a:t>
            </a:r>
            <a:r>
              <a:rPr lang="en-IN" sz="900" dirty="0" err="1"/>
              <a:t>nop</a:t>
            </a:r>
            <a:r>
              <a:rPr lang="en-IN" sz="900" dirty="0"/>
              <a:t>_();</a:t>
            </a:r>
          </a:p>
          <a:p>
            <a:pPr marL="139700" indent="0">
              <a:buNone/>
            </a:pPr>
            <a:r>
              <a:rPr lang="en-IN" sz="900" dirty="0"/>
              <a:t>	}</a:t>
            </a:r>
          </a:p>
          <a:p>
            <a:pPr marL="139700" indent="0">
              <a:buNone/>
            </a:pPr>
            <a:r>
              <a:rPr lang="en-IN" sz="900" dirty="0"/>
              <a:t>    </a:t>
            </a:r>
          </a:p>
          <a:p>
            <a:pPr marL="139700" indent="0">
              <a:buNone/>
            </a:pPr>
            <a:r>
              <a:rPr lang="en-IN" sz="900" dirty="0"/>
              <a:t> 	if (</a:t>
            </a:r>
            <a:r>
              <a:rPr lang="en-IN" sz="900" dirty="0" err="1"/>
              <a:t>ACK_Bit</a:t>
            </a:r>
            <a:r>
              <a:rPr lang="en-IN" sz="900" dirty="0"/>
              <a:t> == 1)</a:t>
            </a:r>
          </a:p>
          <a:p>
            <a:pPr marL="139700" indent="0">
              <a:buNone/>
            </a:pPr>
            <a:r>
              <a:rPr lang="en-IN" sz="900" dirty="0" smtClean="0"/>
              <a:t>	</a:t>
            </a:r>
            <a:r>
              <a:rPr lang="en-IN" sz="900" dirty="0"/>
              <a:t>	SDA = 0; // Send ACK		</a:t>
            </a:r>
          </a:p>
          <a:p>
            <a:pPr marL="139700" indent="0">
              <a:buNone/>
            </a:pPr>
            <a:r>
              <a:rPr lang="en-IN" sz="900" dirty="0"/>
              <a:t>	else		</a:t>
            </a:r>
          </a:p>
          <a:p>
            <a:pPr marL="139700" indent="0">
              <a:buNone/>
            </a:pPr>
            <a:r>
              <a:rPr lang="en-IN" sz="900" dirty="0"/>
              <a:t>	</a:t>
            </a:r>
            <a:r>
              <a:rPr lang="en-IN" sz="900" dirty="0" smtClean="0"/>
              <a:t>	SDA </a:t>
            </a:r>
            <a:r>
              <a:rPr lang="en-IN" sz="900" dirty="0"/>
              <a:t>= 1; // Send NO ACK				</a:t>
            </a:r>
          </a:p>
          <a:p>
            <a:pPr marL="139700" indent="0">
              <a:buNone/>
            </a:pPr>
            <a:r>
              <a:rPr lang="en-IN" sz="900" dirty="0"/>
              <a:t>	_</a:t>
            </a:r>
            <a:r>
              <a:rPr lang="en-IN" sz="900" dirty="0" err="1"/>
              <a:t>nop</a:t>
            </a:r>
            <a:r>
              <a:rPr lang="en-IN" sz="900" dirty="0"/>
              <a:t>_();_</a:t>
            </a:r>
            <a:r>
              <a:rPr lang="en-IN" sz="900" dirty="0" err="1"/>
              <a:t>nop</a:t>
            </a:r>
            <a:r>
              <a:rPr lang="en-IN" sz="900" dirty="0"/>
              <a:t>_();</a:t>
            </a:r>
          </a:p>
          <a:p>
            <a:pPr marL="139700" indent="0">
              <a:buNone/>
            </a:pPr>
            <a:r>
              <a:rPr lang="en-IN" sz="900" dirty="0"/>
              <a:t>	SCL = 1;		</a:t>
            </a:r>
          </a:p>
          <a:p>
            <a:pPr marL="139700" indent="0">
              <a:buNone/>
            </a:pPr>
            <a:r>
              <a:rPr lang="en-IN" sz="900" dirty="0"/>
              <a:t>	_</a:t>
            </a:r>
            <a:r>
              <a:rPr lang="en-IN" sz="900" dirty="0" err="1"/>
              <a:t>nop</a:t>
            </a:r>
            <a:r>
              <a:rPr lang="en-IN" sz="900" dirty="0"/>
              <a:t>_();_</a:t>
            </a:r>
            <a:r>
              <a:rPr lang="en-IN" sz="900" dirty="0" err="1"/>
              <a:t>nop</a:t>
            </a:r>
            <a:r>
              <a:rPr lang="en-IN" sz="900" dirty="0"/>
              <a:t>_();</a:t>
            </a:r>
          </a:p>
          <a:p>
            <a:pPr marL="139700" indent="0">
              <a:buNone/>
            </a:pPr>
            <a:r>
              <a:rPr lang="en-IN" sz="900" dirty="0"/>
              <a:t>	SCL = 0;</a:t>
            </a:r>
          </a:p>
          <a:p>
            <a:pPr marL="139700" indent="0">
              <a:buNone/>
            </a:pPr>
            <a:r>
              <a:rPr lang="en-IN" sz="900" dirty="0"/>
              <a:t>	Stop();</a:t>
            </a:r>
          </a:p>
          <a:p>
            <a:pPr marL="139700" indent="0">
              <a:buNone/>
            </a:pPr>
            <a:r>
              <a:rPr lang="en-IN" sz="900" dirty="0"/>
              <a:t>	return Data;</a:t>
            </a:r>
          </a:p>
          <a:p>
            <a:pPr marL="139700" indent="0">
              <a:buNone/>
            </a:pPr>
            <a:r>
              <a:rPr lang="en-IN" sz="900" dirty="0"/>
              <a:t>}</a:t>
            </a:r>
          </a:p>
        </p:txBody>
      </p:sp>
    </p:spTree>
    <p:extLst>
      <p:ext uri="{BB962C8B-B14F-4D97-AF65-F5344CB8AC3E}">
        <p14:creationId xmlns:p14="http://schemas.microsoft.com/office/powerpoint/2010/main" val="352010232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2"/>
                </a:solidFill>
              </a:rPr>
              <a:t>Read </a:t>
            </a:r>
            <a:r>
              <a:rPr lang="en-IN" dirty="0" smtClean="0">
                <a:solidFill>
                  <a:schemeClr val="tx2"/>
                </a:solidFill>
              </a:rPr>
              <a:t> </a:t>
            </a:r>
            <a:r>
              <a:rPr lang="en-IN" dirty="0">
                <a:solidFill>
                  <a:schemeClr val="tx2"/>
                </a:solidFill>
              </a:rPr>
              <a:t>byte </a:t>
            </a:r>
            <a:r>
              <a:rPr lang="en-IN" dirty="0" smtClean="0">
                <a:solidFill>
                  <a:schemeClr val="tx2"/>
                </a:solidFill>
              </a:rPr>
              <a:t>from </a:t>
            </a:r>
            <a:r>
              <a:rPr lang="en-IN" dirty="0">
                <a:solidFill>
                  <a:schemeClr val="tx2"/>
                </a:solidFill>
              </a:rPr>
              <a:t>I2C</a:t>
            </a:r>
          </a:p>
        </p:txBody>
      </p:sp>
      <p:sp>
        <p:nvSpPr>
          <p:cNvPr id="3" name="Content Placeholder 2"/>
          <p:cNvSpPr>
            <a:spLocks noGrp="1"/>
          </p:cNvSpPr>
          <p:nvPr>
            <p:ph idx="1"/>
          </p:nvPr>
        </p:nvSpPr>
        <p:spPr/>
        <p:txBody>
          <a:bodyPr/>
          <a:lstStyle/>
          <a:p>
            <a:pPr marL="139700" indent="0">
              <a:buNone/>
            </a:pPr>
            <a:r>
              <a:rPr lang="en-IN" dirty="0"/>
              <a:t>void </a:t>
            </a:r>
            <a:r>
              <a:rPr lang="en-IN" dirty="0" err="1"/>
              <a:t>ReadBYTE</a:t>
            </a:r>
            <a:r>
              <a:rPr lang="en-IN" dirty="0"/>
              <a:t>(unsigned </a:t>
            </a:r>
            <a:r>
              <a:rPr lang="en-IN" dirty="0" err="1"/>
              <a:t>int</a:t>
            </a:r>
            <a:r>
              <a:rPr lang="en-IN" dirty="0"/>
              <a:t> </a:t>
            </a:r>
            <a:r>
              <a:rPr lang="en-IN" dirty="0" err="1"/>
              <a:t>Addr</a:t>
            </a:r>
            <a:r>
              <a:rPr lang="en-IN" dirty="0"/>
              <a:t>)</a:t>
            </a:r>
          </a:p>
          <a:p>
            <a:pPr marL="139700" indent="0">
              <a:buNone/>
            </a:pPr>
            <a:r>
              <a:rPr lang="en-IN" dirty="0"/>
              <a:t>{</a:t>
            </a:r>
          </a:p>
          <a:p>
            <a:pPr marL="139700" indent="0">
              <a:buNone/>
            </a:pPr>
            <a:r>
              <a:rPr lang="en-IN" dirty="0"/>
              <a:t>	Start();</a:t>
            </a:r>
          </a:p>
          <a:p>
            <a:pPr marL="139700" indent="0">
              <a:buNone/>
            </a:pPr>
            <a:r>
              <a:rPr lang="en-IN" dirty="0"/>
              <a:t>	WriteI2C(0xA0);</a:t>
            </a:r>
          </a:p>
          <a:p>
            <a:pPr marL="139700" indent="0">
              <a:buNone/>
            </a:pPr>
            <a:r>
              <a:rPr lang="en-IN" dirty="0"/>
              <a:t>	WriteI2C((unsigned char)(</a:t>
            </a:r>
            <a:r>
              <a:rPr lang="en-IN" dirty="0" err="1"/>
              <a:t>Addr</a:t>
            </a:r>
            <a:r>
              <a:rPr lang="en-IN" dirty="0"/>
              <a:t>&gt;&gt;8)&amp;0xFF);</a:t>
            </a:r>
          </a:p>
          <a:p>
            <a:pPr marL="139700" indent="0">
              <a:buNone/>
            </a:pPr>
            <a:r>
              <a:rPr lang="en-IN" dirty="0"/>
              <a:t>	WriteI2C((unsigned char)Addr&amp;0xFF);</a:t>
            </a:r>
          </a:p>
          <a:p>
            <a:pPr marL="139700" indent="0">
              <a:buNone/>
            </a:pPr>
            <a:r>
              <a:rPr lang="en-IN"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6929030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2"/>
                </a:solidFill>
              </a:rPr>
              <a:t>Write  </a:t>
            </a:r>
            <a:r>
              <a:rPr lang="en-IN" dirty="0">
                <a:solidFill>
                  <a:schemeClr val="tx2"/>
                </a:solidFill>
              </a:rPr>
              <a:t>byte from I2C</a:t>
            </a:r>
          </a:p>
        </p:txBody>
      </p:sp>
      <p:sp>
        <p:nvSpPr>
          <p:cNvPr id="3" name="Content Placeholder 2"/>
          <p:cNvSpPr>
            <a:spLocks noGrp="1"/>
          </p:cNvSpPr>
          <p:nvPr>
            <p:ph idx="1"/>
          </p:nvPr>
        </p:nvSpPr>
        <p:spPr/>
        <p:txBody>
          <a:bodyPr/>
          <a:lstStyle/>
          <a:p>
            <a:pPr marL="139700" indent="0">
              <a:buNone/>
            </a:pPr>
            <a:r>
              <a:rPr lang="en-US" dirty="0"/>
              <a:t>void </a:t>
            </a:r>
            <a:r>
              <a:rPr lang="en-US" dirty="0" err="1"/>
              <a:t>WriteBYTE</a:t>
            </a:r>
            <a:r>
              <a:rPr lang="en-US" dirty="0"/>
              <a:t>(unsigned </a:t>
            </a:r>
            <a:r>
              <a:rPr lang="en-US" dirty="0" err="1"/>
              <a:t>int</a:t>
            </a:r>
            <a:r>
              <a:rPr lang="en-US" dirty="0"/>
              <a:t> </a:t>
            </a:r>
            <a:r>
              <a:rPr lang="en-US" dirty="0" err="1"/>
              <a:t>Addr</a:t>
            </a:r>
            <a:r>
              <a:rPr lang="en-US" dirty="0"/>
              <a:t>)</a:t>
            </a:r>
          </a:p>
          <a:p>
            <a:pPr marL="139700" indent="0">
              <a:buNone/>
            </a:pPr>
            <a:r>
              <a:rPr lang="en-US" dirty="0"/>
              <a:t>{</a:t>
            </a:r>
          </a:p>
          <a:p>
            <a:pPr marL="139700" indent="0">
              <a:buNone/>
            </a:pPr>
            <a:r>
              <a:rPr lang="en-US" dirty="0"/>
              <a:t>	Start();</a:t>
            </a:r>
          </a:p>
          <a:p>
            <a:pPr marL="139700" indent="0">
              <a:buNone/>
            </a:pPr>
            <a:r>
              <a:rPr lang="en-US" dirty="0"/>
              <a:t>	WriteI2C(0xA0);</a:t>
            </a:r>
          </a:p>
          <a:p>
            <a:pPr marL="139700" indent="0">
              <a:buNone/>
            </a:pPr>
            <a:r>
              <a:rPr lang="en-US" dirty="0"/>
              <a:t>	WriteI2C((unsigned char)(</a:t>
            </a:r>
            <a:r>
              <a:rPr lang="en-US" dirty="0" err="1"/>
              <a:t>Addr</a:t>
            </a:r>
            <a:r>
              <a:rPr lang="en-US" dirty="0"/>
              <a:t>&gt;&gt;8)&amp;0xFF);	// send address high</a:t>
            </a:r>
          </a:p>
          <a:p>
            <a:pPr marL="139700" indent="0">
              <a:buNone/>
            </a:pPr>
            <a:r>
              <a:rPr lang="en-US" dirty="0"/>
              <a:t>	WriteI2C((unsigned char)Addr&amp;0xFF);			// send address low	</a:t>
            </a:r>
          </a:p>
          <a:p>
            <a:pPr marL="139700" indent="0">
              <a:buNone/>
            </a:pPr>
            <a:r>
              <a:rPr lang="en-US" dirty="0"/>
              <a:t>}</a:t>
            </a: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7589321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5401056" cy="572700"/>
          </a:xfrm>
        </p:spPr>
        <p:txBody>
          <a:bodyPr/>
          <a:lstStyle/>
          <a:p>
            <a:r>
              <a:rPr lang="en-US" dirty="0" smtClean="0">
                <a:solidFill>
                  <a:schemeClr val="tx2"/>
                </a:solidFill>
              </a:rPr>
              <a:t>			 About me</a:t>
            </a:r>
            <a:endParaRPr lang="en-US" dirty="0">
              <a:solidFill>
                <a:schemeClr val="tx2"/>
              </a:solidFill>
            </a:endParaRPr>
          </a:p>
        </p:txBody>
      </p:sp>
      <p:pic>
        <p:nvPicPr>
          <p:cNvPr id="1026" name="Picture 2"/>
          <p:cNvPicPr>
            <a:picLocks noGrp="1" noChangeAspect="1" noChangeArrowheads="1"/>
          </p:cNvPicPr>
          <p:nvPr>
            <p:ph idx="1"/>
          </p:nvPr>
        </p:nvPicPr>
        <p:blipFill>
          <a:blip r:embed="rId2"/>
          <a:srcRect/>
          <a:stretch>
            <a:fillRect/>
          </a:stretch>
        </p:blipFill>
        <p:spPr bwMode="auto">
          <a:xfrm>
            <a:off x="76200" y="590550"/>
            <a:ext cx="4648200" cy="1981200"/>
          </a:xfrm>
          <a:prstGeom prst="rect">
            <a:avLst/>
          </a:prstGeom>
          <a:noFill/>
          <a:ln w="9525">
            <a:noFill/>
            <a:miter lim="800000"/>
            <a:headEnd/>
            <a:tailEnd/>
          </a:ln>
          <a:effectLst/>
        </p:spPr>
      </p:pic>
      <p:sp>
        <p:nvSpPr>
          <p:cNvPr id="5" name="Rectangle 4"/>
          <p:cNvSpPr/>
          <p:nvPr/>
        </p:nvSpPr>
        <p:spPr>
          <a:xfrm>
            <a:off x="2283009" y="4601586"/>
            <a:ext cx="3270447" cy="307777"/>
          </a:xfrm>
          <a:prstGeom prst="rect">
            <a:avLst/>
          </a:prstGeom>
        </p:spPr>
        <p:txBody>
          <a:bodyPr wrap="none">
            <a:spAutoFit/>
          </a:bodyPr>
          <a:lstStyle/>
          <a:p>
            <a:r>
              <a:rPr lang="en-US" dirty="0" smtClean="0">
                <a:solidFill>
                  <a:schemeClr val="tx1"/>
                </a:solidFill>
                <a:hlinkClick r:id="rId3"/>
              </a:rPr>
              <a:t>https://www.linkedin.com/in/jeevarajan/</a:t>
            </a:r>
            <a:endParaRPr lang="en-US" dirty="0">
              <a:solidFill>
                <a:schemeClr val="tx1"/>
              </a:solidFill>
            </a:endParaRPr>
          </a:p>
        </p:txBody>
      </p:sp>
      <p:pic>
        <p:nvPicPr>
          <p:cNvPr id="1027" name="Picture 3"/>
          <p:cNvPicPr>
            <a:picLocks noChangeAspect="1" noChangeArrowheads="1"/>
          </p:cNvPicPr>
          <p:nvPr/>
        </p:nvPicPr>
        <p:blipFill>
          <a:blip r:embed="rId4"/>
          <a:srcRect/>
          <a:stretch>
            <a:fillRect/>
          </a:stretch>
        </p:blipFill>
        <p:spPr bwMode="auto">
          <a:xfrm>
            <a:off x="4876799" y="590550"/>
            <a:ext cx="4119665" cy="1981200"/>
          </a:xfrm>
          <a:prstGeom prst="rect">
            <a:avLst/>
          </a:prstGeom>
          <a:noFill/>
          <a:ln w="9525">
            <a:noFill/>
            <a:miter lim="800000"/>
            <a:headEnd/>
            <a:tailEnd/>
          </a:ln>
          <a:effectLst/>
        </p:spPr>
      </p:pic>
      <p:sp>
        <p:nvSpPr>
          <p:cNvPr id="7" name="Rectangle 6"/>
          <p:cNvSpPr/>
          <p:nvPr/>
        </p:nvSpPr>
        <p:spPr>
          <a:xfrm>
            <a:off x="0" y="2647950"/>
            <a:ext cx="8991600" cy="2031325"/>
          </a:xfrm>
          <a:prstGeom prst="rect">
            <a:avLst/>
          </a:prstGeom>
        </p:spPr>
        <p:txBody>
          <a:bodyPr wrap="square">
            <a:spAutoFit/>
          </a:bodyPr>
          <a:lstStyle/>
          <a:p>
            <a:r>
              <a:rPr lang="en-US" b="1" dirty="0" smtClean="0"/>
              <a:t>My Primary Expertise</a:t>
            </a:r>
          </a:p>
          <a:p>
            <a:r>
              <a:rPr lang="en-US" dirty="0" smtClean="0"/>
              <a:t>Microcontroller Architecture: 8051,PIC,AVR,ARM,MSP430,PSOC3</a:t>
            </a:r>
            <a:br>
              <a:rPr lang="en-US" dirty="0" smtClean="0"/>
            </a:br>
            <a:r>
              <a:rPr lang="en-US" dirty="0" smtClean="0"/>
              <a:t>DSP Architecture: Blackfin,C2000,C6000,21065L </a:t>
            </a:r>
            <a:r>
              <a:rPr lang="en-US" dirty="0" err="1" smtClean="0"/>
              <a:t>Sharc</a:t>
            </a:r>
            <a:r>
              <a:rPr lang="en-US" dirty="0" smtClean="0"/>
              <a:t/>
            </a:r>
            <a:br>
              <a:rPr lang="en-US" dirty="0" smtClean="0"/>
            </a:br>
            <a:r>
              <a:rPr lang="en-US" dirty="0" smtClean="0"/>
              <a:t>FPGA: Spartan,Virtex,Cyclone</a:t>
            </a:r>
            <a:br>
              <a:rPr lang="en-US" dirty="0" smtClean="0"/>
            </a:br>
            <a:r>
              <a:rPr lang="en-US" dirty="0" smtClean="0"/>
              <a:t>Image Processing Algorithms: Image/Scene Recognition, Machine Learning, Computer Vision, Deep Learning, Pattern Recognition, Object Classification ,Image Retrieval, Image enhancement and </a:t>
            </a:r>
            <a:r>
              <a:rPr lang="en-US" dirty="0" err="1" smtClean="0"/>
              <a:t>denoising</a:t>
            </a:r>
            <a:r>
              <a:rPr lang="en-US" dirty="0" smtClean="0"/>
              <a:t>.</a:t>
            </a:r>
            <a:br>
              <a:rPr lang="en-US" dirty="0" smtClean="0"/>
            </a:br>
            <a:r>
              <a:rPr lang="en-US" dirty="0" smtClean="0"/>
              <a:t>Neural Networks : SVM,RBF,BPN</a:t>
            </a:r>
            <a:br>
              <a:rPr lang="en-US" dirty="0" smtClean="0"/>
            </a:br>
            <a:r>
              <a:rPr lang="en-US" dirty="0" smtClean="0"/>
              <a:t>Cryptography :RSA,DES,3DES,Ellipti </a:t>
            </a:r>
            <a:r>
              <a:rPr lang="en-US" dirty="0" err="1" smtClean="0"/>
              <a:t>curve,Blowfish,Diffe</a:t>
            </a:r>
            <a:r>
              <a:rPr lang="en-US" dirty="0" smtClean="0"/>
              <a:t> Hellman</a:t>
            </a:r>
            <a:br>
              <a:rPr lang="en-US" dirty="0" smtClean="0"/>
            </a:br>
            <a:r>
              <a:rPr lang="en-US" dirty="0" smtClean="0"/>
              <a:t>Compilers: </a:t>
            </a:r>
            <a:r>
              <a:rPr lang="en-US" dirty="0" err="1" smtClean="0"/>
              <a:t>Keil,Visual</a:t>
            </a:r>
            <a:r>
              <a:rPr lang="en-US" dirty="0" smtClean="0"/>
              <a:t> DSP++,CCS, Xilinx Platform </a:t>
            </a:r>
            <a:r>
              <a:rPr lang="en-US" dirty="0" err="1" smtClean="0"/>
              <a:t>studio,ISE</a:t>
            </a:r>
            <a:r>
              <a:rPr lang="en-US" dirty="0" smtClean="0"/>
              <a:t>, Matlab, Open CV</a:t>
            </a:r>
            <a:endParaRPr lang="en-US" dirty="0"/>
          </a:p>
        </p:txBody>
      </p:sp>
      <p:sp>
        <p:nvSpPr>
          <p:cNvPr id="9" name="Rectangle 8"/>
          <p:cNvSpPr/>
          <p:nvPr/>
        </p:nvSpPr>
        <p:spPr>
          <a:xfrm>
            <a:off x="6324600" y="4629150"/>
            <a:ext cx="2265364" cy="307777"/>
          </a:xfrm>
          <a:prstGeom prst="rect">
            <a:avLst/>
          </a:prstGeom>
        </p:spPr>
        <p:txBody>
          <a:bodyPr wrap="none">
            <a:spAutoFit/>
          </a:bodyPr>
          <a:lstStyle/>
          <a:p>
            <a:pPr>
              <a:defRPr/>
            </a:pPr>
            <a:r>
              <a:rPr lang="en-US" dirty="0" smtClean="0"/>
              <a:t>www.pantechsolutions.net</a:t>
            </a:r>
          </a:p>
        </p:txBody>
      </p:sp>
    </p:spTree>
    <p:extLst>
      <p:ext uri="{BB962C8B-B14F-4D97-AF65-F5344CB8AC3E}">
        <p14:creationId xmlns:p14="http://schemas.microsoft.com/office/powerpoint/2010/main" val="18594280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Delay </a:t>
            </a:r>
            <a:endParaRPr lang="en-IN" dirty="0">
              <a:solidFill>
                <a:schemeClr val="tx2"/>
              </a:solidFill>
            </a:endParaRPr>
          </a:p>
        </p:txBody>
      </p:sp>
      <p:sp>
        <p:nvSpPr>
          <p:cNvPr id="3" name="Content Placeholder 2"/>
          <p:cNvSpPr>
            <a:spLocks noGrp="1"/>
          </p:cNvSpPr>
          <p:nvPr>
            <p:ph idx="1"/>
          </p:nvPr>
        </p:nvSpPr>
        <p:spPr/>
        <p:txBody>
          <a:bodyPr/>
          <a:lstStyle/>
          <a:p>
            <a:pPr marL="139700" indent="0">
              <a:buNone/>
            </a:pPr>
            <a:r>
              <a:rPr lang="en-IN" dirty="0"/>
              <a:t>void </a:t>
            </a:r>
            <a:r>
              <a:rPr lang="en-IN" dirty="0" err="1"/>
              <a:t>DelayMs</a:t>
            </a:r>
            <a:r>
              <a:rPr lang="en-IN" dirty="0"/>
              <a:t>(unsigned </a:t>
            </a:r>
            <a:r>
              <a:rPr lang="en-IN" dirty="0" err="1"/>
              <a:t>int</a:t>
            </a:r>
            <a:r>
              <a:rPr lang="en-IN" dirty="0"/>
              <a:t> count) </a:t>
            </a:r>
          </a:p>
          <a:p>
            <a:pPr marL="139700" indent="0">
              <a:buNone/>
            </a:pPr>
            <a:r>
              <a:rPr lang="en-IN" dirty="0"/>
              <a:t>{  // </a:t>
            </a:r>
            <a:r>
              <a:rPr lang="en-IN" dirty="0" err="1"/>
              <a:t>mSec</a:t>
            </a:r>
            <a:r>
              <a:rPr lang="en-IN" dirty="0"/>
              <a:t> Delay 11.0592 </a:t>
            </a:r>
            <a:r>
              <a:rPr lang="en-IN" dirty="0" err="1"/>
              <a:t>Mhz</a:t>
            </a:r>
            <a:r>
              <a:rPr lang="en-IN" dirty="0"/>
              <a:t> </a:t>
            </a:r>
          </a:p>
          <a:p>
            <a:pPr marL="139700" indent="0">
              <a:buNone/>
            </a:pPr>
            <a:r>
              <a:rPr lang="en-IN" dirty="0"/>
              <a:t>    unsigned </a:t>
            </a:r>
            <a:r>
              <a:rPr lang="en-IN" dirty="0" err="1"/>
              <a:t>int</a:t>
            </a:r>
            <a:r>
              <a:rPr lang="en-IN" dirty="0"/>
              <a:t> </a:t>
            </a:r>
            <a:r>
              <a:rPr lang="en-IN" dirty="0" err="1"/>
              <a:t>i</a:t>
            </a:r>
            <a:r>
              <a:rPr lang="en-IN" dirty="0"/>
              <a:t>;		       		// </a:t>
            </a:r>
            <a:r>
              <a:rPr lang="en-IN" dirty="0" err="1"/>
              <a:t>Keil</a:t>
            </a:r>
            <a:r>
              <a:rPr lang="en-IN" dirty="0"/>
              <a:t> v7.5a </a:t>
            </a:r>
          </a:p>
          <a:p>
            <a:pPr marL="139700" indent="0">
              <a:buNone/>
            </a:pPr>
            <a:r>
              <a:rPr lang="en-IN" dirty="0"/>
              <a:t>    while(count) </a:t>
            </a:r>
          </a:p>
          <a:p>
            <a:pPr marL="139700" indent="0">
              <a:buNone/>
            </a:pPr>
            <a:r>
              <a:rPr lang="en-IN" dirty="0"/>
              <a:t>	{</a:t>
            </a:r>
          </a:p>
          <a:p>
            <a:pPr marL="139700" indent="0">
              <a:buNone/>
            </a:pPr>
            <a:r>
              <a:rPr lang="en-IN" dirty="0"/>
              <a:t>        </a:t>
            </a:r>
            <a:r>
              <a:rPr lang="en-IN" dirty="0" err="1"/>
              <a:t>i</a:t>
            </a:r>
            <a:r>
              <a:rPr lang="en-IN" dirty="0"/>
              <a:t> = 110; </a:t>
            </a:r>
          </a:p>
          <a:p>
            <a:pPr marL="139700" indent="0">
              <a:buNone/>
            </a:pPr>
            <a:r>
              <a:rPr lang="en-IN" dirty="0"/>
              <a:t>		while(</a:t>
            </a:r>
            <a:r>
              <a:rPr lang="en-IN" dirty="0" err="1"/>
              <a:t>i</a:t>
            </a:r>
            <a:r>
              <a:rPr lang="en-IN" dirty="0"/>
              <a:t>&gt;0) </a:t>
            </a:r>
            <a:r>
              <a:rPr lang="en-IN" dirty="0" err="1"/>
              <a:t>i</a:t>
            </a:r>
            <a:r>
              <a:rPr lang="en-IN" dirty="0"/>
              <a:t>--;</a:t>
            </a:r>
          </a:p>
          <a:p>
            <a:pPr marL="139700" indent="0">
              <a:buNone/>
            </a:pPr>
            <a:r>
              <a:rPr lang="en-IN" dirty="0"/>
              <a:t>        count--;</a:t>
            </a:r>
          </a:p>
          <a:p>
            <a:pPr marL="139700" indent="0">
              <a:buNone/>
            </a:pPr>
            <a:r>
              <a:rPr lang="en-IN" dirty="0"/>
              <a:t>    }</a:t>
            </a:r>
          </a:p>
          <a:p>
            <a:pPr marL="139700" indent="0">
              <a:buNone/>
            </a:pPr>
            <a:r>
              <a:rPr lang="en-IN"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26807286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1700" y="378752"/>
            <a:ext cx="8520600" cy="3416400"/>
          </a:xfrm>
        </p:spPr>
        <p:txBody>
          <a:bodyPr/>
          <a:lstStyle/>
          <a:p>
            <a:pPr marL="139700" indent="0">
              <a:buNone/>
            </a:pPr>
            <a:r>
              <a:rPr lang="en-IN" sz="1000" dirty="0"/>
              <a:t>void main(void)</a:t>
            </a:r>
          </a:p>
          <a:p>
            <a:pPr marL="139700" indent="0">
              <a:buNone/>
            </a:pPr>
            <a:r>
              <a:rPr lang="en-IN" sz="1000" dirty="0"/>
              <a:t>{</a:t>
            </a:r>
          </a:p>
          <a:p>
            <a:pPr marL="139700" indent="0">
              <a:buNone/>
            </a:pPr>
            <a:r>
              <a:rPr lang="en-IN" sz="1000" dirty="0"/>
              <a:t>	 unsigned </a:t>
            </a:r>
            <a:r>
              <a:rPr lang="en-IN" sz="1000" dirty="0" err="1"/>
              <a:t>int</a:t>
            </a:r>
            <a:r>
              <a:rPr lang="en-IN" sz="1000" dirty="0"/>
              <a:t> </a:t>
            </a:r>
            <a:r>
              <a:rPr lang="en-IN" sz="1000" dirty="0" err="1"/>
              <a:t>i</a:t>
            </a:r>
            <a:r>
              <a:rPr lang="en-IN" sz="1000" dirty="0"/>
              <a:t>;</a:t>
            </a:r>
          </a:p>
          <a:p>
            <a:pPr marL="139700" indent="0">
              <a:buNone/>
            </a:pPr>
            <a:r>
              <a:rPr lang="en-IN" sz="1000" dirty="0"/>
              <a:t>	</a:t>
            </a:r>
            <a:r>
              <a:rPr lang="en-IN" sz="1000" dirty="0" err="1"/>
              <a:t>InitSerial</a:t>
            </a:r>
            <a:r>
              <a:rPr lang="en-IN" sz="1000" dirty="0"/>
              <a:t>();  		// Initialize serial port  </a:t>
            </a:r>
          </a:p>
          <a:p>
            <a:pPr marL="139700" indent="0">
              <a:buNone/>
            </a:pPr>
            <a:r>
              <a:rPr lang="en-IN" sz="1000" dirty="0"/>
              <a:t>	</a:t>
            </a:r>
            <a:r>
              <a:rPr lang="en-IN" sz="1000" dirty="0" err="1"/>
              <a:t>putchar</a:t>
            </a:r>
            <a:r>
              <a:rPr lang="en-IN" sz="1000" dirty="0"/>
              <a:t>(0x0C);		// clear hyper terminal</a:t>
            </a:r>
          </a:p>
          <a:p>
            <a:pPr marL="139700" indent="0">
              <a:buNone/>
            </a:pPr>
            <a:r>
              <a:rPr lang="en-IN" sz="1000" dirty="0"/>
              <a:t>	</a:t>
            </a:r>
            <a:r>
              <a:rPr lang="en-IN" sz="1000" dirty="0" err="1"/>
              <a:t>DelayMs</a:t>
            </a:r>
            <a:r>
              <a:rPr lang="en-IN" sz="1000" dirty="0"/>
              <a:t>(5);</a:t>
            </a:r>
          </a:p>
          <a:p>
            <a:pPr marL="139700" indent="0">
              <a:buNone/>
            </a:pPr>
            <a:r>
              <a:rPr lang="en-IN" sz="1000" dirty="0"/>
              <a:t>	</a:t>
            </a:r>
            <a:r>
              <a:rPr lang="en-IN" sz="1000" dirty="0" err="1"/>
              <a:t>WriteBYTE</a:t>
            </a:r>
            <a:r>
              <a:rPr lang="en-IN" sz="1000" dirty="0"/>
              <a:t>(0x0000);</a:t>
            </a:r>
          </a:p>
          <a:p>
            <a:pPr marL="139700" indent="0">
              <a:buNone/>
            </a:pPr>
            <a:r>
              <a:rPr lang="en-IN" sz="1000" dirty="0"/>
              <a:t>	WriteI2C('8');		//Write Data's Here</a:t>
            </a:r>
          </a:p>
          <a:p>
            <a:pPr marL="139700" indent="0">
              <a:buNone/>
            </a:pPr>
            <a:r>
              <a:rPr lang="en-IN" sz="1000" dirty="0"/>
              <a:t>	WriteI2C('0');</a:t>
            </a:r>
          </a:p>
          <a:p>
            <a:pPr marL="139700" indent="0">
              <a:buNone/>
            </a:pPr>
            <a:r>
              <a:rPr lang="en-IN" sz="1000" dirty="0"/>
              <a:t>	WriteI2C('5');</a:t>
            </a:r>
          </a:p>
          <a:p>
            <a:pPr marL="139700" indent="0">
              <a:buNone/>
            </a:pPr>
            <a:r>
              <a:rPr lang="en-IN" sz="1000" dirty="0"/>
              <a:t>	WriteI2C('1');</a:t>
            </a:r>
          </a:p>
          <a:p>
            <a:pPr marL="139700" indent="0">
              <a:buNone/>
            </a:pPr>
            <a:r>
              <a:rPr lang="en-IN" sz="1000" dirty="0"/>
              <a:t>	Stop();	</a:t>
            </a:r>
          </a:p>
          <a:p>
            <a:pPr marL="139700" indent="0">
              <a:buNone/>
            </a:pPr>
            <a:r>
              <a:rPr lang="en-IN" sz="1000" dirty="0"/>
              <a:t>	</a:t>
            </a:r>
            <a:r>
              <a:rPr lang="en-IN" sz="1000" dirty="0" err="1"/>
              <a:t>DelayMs</a:t>
            </a:r>
            <a:r>
              <a:rPr lang="en-IN" sz="1000" dirty="0"/>
              <a:t>(10);</a:t>
            </a:r>
          </a:p>
          <a:p>
            <a:pPr marL="139700" indent="0">
              <a:buNone/>
            </a:pPr>
            <a:endParaRPr lang="en-IN" sz="1000" dirty="0"/>
          </a:p>
          <a:p>
            <a:pPr marL="139700" indent="0">
              <a:buNone/>
            </a:pPr>
            <a:r>
              <a:rPr lang="en-IN" sz="1000" dirty="0"/>
              <a:t>	</a:t>
            </a:r>
            <a:r>
              <a:rPr lang="en-IN" sz="1000" dirty="0" err="1"/>
              <a:t>ReadBYTE</a:t>
            </a:r>
            <a:r>
              <a:rPr lang="en-IN" sz="1000" dirty="0"/>
              <a:t>(0x0000); </a:t>
            </a:r>
          </a:p>
          <a:p>
            <a:pPr marL="139700" indent="0">
              <a:buNone/>
            </a:pPr>
            <a:r>
              <a:rPr lang="en-IN" sz="1000" dirty="0"/>
              <a:t>	</a:t>
            </a:r>
            <a:r>
              <a:rPr lang="en-IN" sz="1000" dirty="0" err="1"/>
              <a:t>EData</a:t>
            </a:r>
            <a:r>
              <a:rPr lang="en-IN" sz="1000" dirty="0"/>
              <a:t>[0] = ReadI2C(NO_ACK);	</a:t>
            </a:r>
          </a:p>
          <a:p>
            <a:pPr marL="139700" indent="0">
              <a:buNone/>
            </a:pPr>
            <a:r>
              <a:rPr lang="en-IN" sz="1000" dirty="0"/>
              <a:t>	</a:t>
            </a:r>
            <a:r>
              <a:rPr lang="en-IN" sz="1000" dirty="0" err="1"/>
              <a:t>EData</a:t>
            </a:r>
            <a:r>
              <a:rPr lang="en-IN" sz="1000" dirty="0"/>
              <a:t>[1] = ReadI2C(NO_ACK);	</a:t>
            </a:r>
          </a:p>
          <a:p>
            <a:pPr marL="139700" indent="0">
              <a:buNone/>
            </a:pPr>
            <a:r>
              <a:rPr lang="en-IN" sz="1000" dirty="0"/>
              <a:t>	</a:t>
            </a:r>
            <a:r>
              <a:rPr lang="en-IN" sz="1000" dirty="0" err="1"/>
              <a:t>EData</a:t>
            </a:r>
            <a:r>
              <a:rPr lang="en-IN" sz="1000" dirty="0"/>
              <a:t>[2] = ReadI2C(NO_ACK);	</a:t>
            </a:r>
          </a:p>
          <a:p>
            <a:pPr marL="139700" indent="0">
              <a:buNone/>
            </a:pPr>
            <a:r>
              <a:rPr lang="en-IN" sz="1000" dirty="0"/>
              <a:t>	</a:t>
            </a:r>
            <a:r>
              <a:rPr lang="en-IN" sz="1000" dirty="0" err="1"/>
              <a:t>EData</a:t>
            </a:r>
            <a:r>
              <a:rPr lang="en-IN" sz="1000" dirty="0"/>
              <a:t>[3] = ReadI2C(NO_ACK);	</a:t>
            </a:r>
          </a:p>
          <a:p>
            <a:pPr marL="139700" indent="0">
              <a:buNone/>
            </a:pPr>
            <a:r>
              <a:rPr lang="en-IN" sz="1000" dirty="0"/>
              <a:t>			</a:t>
            </a:r>
          </a:p>
          <a:p>
            <a:pPr marL="139700" indent="0">
              <a:buNone/>
            </a:pPr>
            <a:r>
              <a:rPr lang="en-IN" sz="1000" dirty="0"/>
              <a:t>	</a:t>
            </a:r>
          </a:p>
          <a:p>
            <a:pPr marL="139700" indent="0">
              <a:buNone/>
            </a:pPr>
            <a:r>
              <a:rPr lang="en-IN" sz="1000" dirty="0"/>
              <a:t>	for(</a:t>
            </a:r>
            <a:r>
              <a:rPr lang="en-IN" sz="1000" dirty="0" err="1"/>
              <a:t>i</a:t>
            </a:r>
            <a:r>
              <a:rPr lang="en-IN" sz="1000" dirty="0"/>
              <a:t>=0;i&lt;4;i++)</a:t>
            </a:r>
          </a:p>
          <a:p>
            <a:pPr marL="139700" indent="0">
              <a:buNone/>
            </a:pPr>
            <a:r>
              <a:rPr lang="en-IN" sz="1000" dirty="0"/>
              <a:t>	{</a:t>
            </a:r>
          </a:p>
          <a:p>
            <a:pPr marL="139700" indent="0">
              <a:buNone/>
            </a:pPr>
            <a:r>
              <a:rPr lang="en-IN" sz="1000" dirty="0"/>
              <a:t>	</a:t>
            </a:r>
            <a:r>
              <a:rPr lang="en-IN" sz="1000" dirty="0" err="1"/>
              <a:t>printf</a:t>
            </a:r>
            <a:r>
              <a:rPr lang="en-IN" sz="1000" dirty="0"/>
              <a:t>("%c",</a:t>
            </a:r>
            <a:r>
              <a:rPr lang="en-IN" sz="1000" dirty="0" err="1"/>
              <a:t>EData</a:t>
            </a:r>
            <a:r>
              <a:rPr lang="en-IN" sz="1000" dirty="0"/>
              <a:t>[</a:t>
            </a:r>
            <a:r>
              <a:rPr lang="en-IN" sz="1000" dirty="0" err="1"/>
              <a:t>i</a:t>
            </a:r>
            <a:r>
              <a:rPr lang="en-IN" sz="1000" dirty="0"/>
              <a:t>]);	// display data    	  */</a:t>
            </a:r>
          </a:p>
          <a:p>
            <a:pPr marL="139700" indent="0">
              <a:buNone/>
            </a:pPr>
            <a:r>
              <a:rPr lang="en-IN" sz="1000" dirty="0"/>
              <a:t>	</a:t>
            </a:r>
            <a:r>
              <a:rPr lang="en-IN" sz="1000" dirty="0" err="1"/>
              <a:t>DelayMs</a:t>
            </a:r>
            <a:r>
              <a:rPr lang="en-IN" sz="1000" dirty="0"/>
              <a:t>(100);</a:t>
            </a:r>
          </a:p>
          <a:p>
            <a:pPr marL="139700" indent="0">
              <a:buNone/>
            </a:pPr>
            <a:r>
              <a:rPr lang="en-IN" sz="1000" dirty="0"/>
              <a:t>	}</a:t>
            </a:r>
          </a:p>
          <a:p>
            <a:pPr marL="139700" indent="0">
              <a:buNone/>
            </a:pPr>
            <a:r>
              <a:rPr lang="en-IN" sz="1000" dirty="0"/>
              <a:t>while(1);</a:t>
            </a:r>
          </a:p>
          <a:p>
            <a:pPr marL="139700" indent="0">
              <a:buNone/>
            </a:pPr>
            <a:r>
              <a:rPr lang="en-IN" sz="1000"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48909188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0849" y="2013573"/>
            <a:ext cx="7704000" cy="572700"/>
          </a:xfrm>
        </p:spPr>
        <p:txBody>
          <a:bodyPr/>
          <a:lstStyle/>
          <a:p>
            <a:r>
              <a:rPr lang="en-US" sz="7200" dirty="0" smtClean="0">
                <a:solidFill>
                  <a:schemeClr val="tx2"/>
                </a:solidFill>
              </a:rPr>
              <a:t>Thank You</a:t>
            </a:r>
            <a:endParaRPr lang="en-IN" sz="7200" dirty="0">
              <a:solidFill>
                <a:schemeClr val="tx2"/>
              </a:solidFill>
            </a:endParaRPr>
          </a:p>
        </p:txBody>
      </p:sp>
    </p:spTree>
    <p:extLst>
      <p:ext uri="{BB962C8B-B14F-4D97-AF65-F5344CB8AC3E}">
        <p14:creationId xmlns:p14="http://schemas.microsoft.com/office/powerpoint/2010/main" val="7372125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0892" y="0"/>
            <a:ext cx="7723500" cy="481200"/>
          </a:xfrm>
        </p:spPr>
        <p:txBody>
          <a:bodyPr/>
          <a:lstStyle/>
          <a:p>
            <a:r>
              <a:rPr lang="en-US" dirty="0" smtClean="0">
                <a:solidFill>
                  <a:srgbClr val="FF0000"/>
                </a:solidFill>
              </a:rPr>
              <a:t>Announcement</a:t>
            </a:r>
            <a:endParaRPr lang="en-IN" dirty="0">
              <a:solidFill>
                <a:srgbClr val="FF0000"/>
              </a:solidFill>
            </a:endParaRPr>
          </a:p>
        </p:txBody>
      </p:sp>
      <p:sp>
        <p:nvSpPr>
          <p:cNvPr id="3" name="Content Placeholder 2"/>
          <p:cNvSpPr>
            <a:spLocks noGrp="1"/>
          </p:cNvSpPr>
          <p:nvPr>
            <p:ph idx="1"/>
          </p:nvPr>
        </p:nvSpPr>
        <p:spPr>
          <a:xfrm>
            <a:off x="112706" y="636850"/>
            <a:ext cx="8774984" cy="3454500"/>
          </a:xfrm>
        </p:spPr>
        <p:txBody>
          <a:bodyPr/>
          <a:lstStyle/>
          <a:p>
            <a:r>
              <a:rPr lang="en-US" sz="2400" b="1" dirty="0" smtClean="0">
                <a:solidFill>
                  <a:srgbClr val="002060"/>
                </a:solidFill>
              </a:rPr>
              <a:t>Attendance Link at 9 pm</a:t>
            </a:r>
          </a:p>
          <a:p>
            <a:r>
              <a:rPr lang="en-US" sz="2400" b="1" dirty="0" smtClean="0">
                <a:solidFill>
                  <a:srgbClr val="002060"/>
                </a:solidFill>
              </a:rPr>
              <a:t>Minimum attendance required for an E-Certificate is 27 Days. Attendance link will be valid for 1 hrs. after the event.</a:t>
            </a:r>
          </a:p>
          <a:p>
            <a:r>
              <a:rPr lang="en-US" sz="2400" b="1" dirty="0" smtClean="0">
                <a:solidFill>
                  <a:srgbClr val="002060"/>
                </a:solidFill>
              </a:rPr>
              <a:t>For Internship Candidates no attendance required ,it will be accessed from the LMS Portal. (learn.pantechsolutions.net)</a:t>
            </a:r>
          </a:p>
          <a:p>
            <a:r>
              <a:rPr lang="en-US" sz="2400" b="1" u="sng" dirty="0" smtClean="0">
                <a:solidFill>
                  <a:srgbClr val="FF0000"/>
                </a:solidFill>
              </a:rPr>
              <a:t>Recorded Video Streaming for LAB classes</a:t>
            </a:r>
            <a:r>
              <a:rPr lang="en-US" sz="2400" b="1" dirty="0" smtClean="0">
                <a:solidFill>
                  <a:srgbClr val="FF0000"/>
                </a:solidFill>
              </a:rPr>
              <a:t> </a:t>
            </a:r>
            <a:r>
              <a:rPr lang="en-US" sz="2400" b="1" dirty="0" smtClean="0">
                <a:solidFill>
                  <a:srgbClr val="002060"/>
                </a:solidFill>
              </a:rPr>
              <a:t>to improve Learning Experience</a:t>
            </a:r>
          </a:p>
          <a:p>
            <a:pPr marL="139700" indent="0">
              <a:buNone/>
            </a:pPr>
            <a:endParaRPr lang="en-US" sz="2400" b="1" dirty="0" smtClean="0">
              <a:solidFill>
                <a:srgbClr val="002060"/>
              </a:solidFill>
            </a:endParaRPr>
          </a:p>
          <a:p>
            <a:r>
              <a:rPr lang="en-US" sz="2400" b="1" dirty="0" smtClean="0">
                <a:solidFill>
                  <a:srgbClr val="002060"/>
                </a:solidFill>
              </a:rPr>
              <a:t>8051 – 5 Days workshop –use the same attendance form</a:t>
            </a:r>
          </a:p>
          <a:p>
            <a:pPr marL="139700" indent="0">
              <a:buNone/>
            </a:pPr>
            <a:r>
              <a:rPr lang="en-US" sz="2400" dirty="0" smtClean="0">
                <a:solidFill>
                  <a:srgbClr val="002060"/>
                </a:solidFill>
              </a:rPr>
              <a:t>    support.pantechsolutions.net</a:t>
            </a:r>
            <a:endParaRPr lang="en-IN" sz="2400" dirty="0">
              <a:solidFill>
                <a:srgbClr val="002060"/>
              </a:solidFill>
            </a:endParaRPr>
          </a:p>
        </p:txBody>
      </p:sp>
    </p:spTree>
    <p:extLst>
      <p:ext uri="{BB962C8B-B14F-4D97-AF65-F5344CB8AC3E}">
        <p14:creationId xmlns:p14="http://schemas.microsoft.com/office/powerpoint/2010/main" val="19562131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9323" y="-145819"/>
            <a:ext cx="7704000" cy="572700"/>
          </a:xfrm>
        </p:spPr>
        <p:txBody>
          <a:bodyPr/>
          <a:lstStyle/>
          <a:p>
            <a:r>
              <a:rPr lang="en-US" dirty="0" smtClean="0"/>
              <a:t>What you get on 30 Days Internship</a:t>
            </a:r>
            <a:endParaRPr lang="en-IN" dirty="0"/>
          </a:p>
        </p:txBody>
      </p:sp>
      <p:pic>
        <p:nvPicPr>
          <p:cNvPr id="3" name="Picture 2"/>
          <p:cNvPicPr>
            <a:picLocks noChangeAspect="1"/>
          </p:cNvPicPr>
          <p:nvPr/>
        </p:nvPicPr>
        <p:blipFill>
          <a:blip r:embed="rId2"/>
          <a:stretch>
            <a:fillRect/>
          </a:stretch>
        </p:blipFill>
        <p:spPr>
          <a:xfrm>
            <a:off x="707976" y="724342"/>
            <a:ext cx="6698664" cy="4145485"/>
          </a:xfrm>
          <a:prstGeom prst="rect">
            <a:avLst/>
          </a:prstGeom>
        </p:spPr>
      </p:pic>
      <p:pic>
        <p:nvPicPr>
          <p:cNvPr id="4" name="Picture 3"/>
          <p:cNvPicPr>
            <a:picLocks noChangeAspect="1"/>
          </p:cNvPicPr>
          <p:nvPr/>
        </p:nvPicPr>
        <p:blipFill>
          <a:blip r:embed="rId3"/>
          <a:stretch>
            <a:fillRect/>
          </a:stretch>
        </p:blipFill>
        <p:spPr>
          <a:xfrm>
            <a:off x="1408988" y="2401088"/>
            <a:ext cx="5296639" cy="2353003"/>
          </a:xfrm>
          <a:prstGeom prst="rect">
            <a:avLst/>
          </a:prstGeom>
        </p:spPr>
      </p:pic>
    </p:spTree>
    <p:extLst>
      <p:ext uri="{BB962C8B-B14F-4D97-AF65-F5344CB8AC3E}">
        <p14:creationId xmlns:p14="http://schemas.microsoft.com/office/powerpoint/2010/main" val="2170914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573" y="214797"/>
            <a:ext cx="8520600" cy="572700"/>
          </a:xfrm>
        </p:spPr>
        <p:txBody>
          <a:bodyPr/>
          <a:lstStyle/>
          <a:p>
            <a:r>
              <a:rPr lang="en-US" dirty="0" smtClean="0">
                <a:solidFill>
                  <a:schemeClr val="tx2"/>
                </a:solidFill>
              </a:rPr>
              <a:t>Mindset Lesson for the Day</a:t>
            </a:r>
            <a:endParaRPr lang="en-IN" dirty="0">
              <a:solidFill>
                <a:schemeClr val="tx2"/>
              </a:solidFill>
            </a:endParaRPr>
          </a:p>
        </p:txBody>
      </p:sp>
      <p:sp>
        <p:nvSpPr>
          <p:cNvPr id="3" name="Content Placeholder 2"/>
          <p:cNvSpPr>
            <a:spLocks noGrp="1"/>
          </p:cNvSpPr>
          <p:nvPr>
            <p:ph idx="1"/>
          </p:nvPr>
        </p:nvSpPr>
        <p:spPr>
          <a:xfrm>
            <a:off x="69246" y="1083202"/>
            <a:ext cx="8520600" cy="3416400"/>
          </a:xfrm>
        </p:spPr>
        <p:txBody>
          <a:bodyPr/>
          <a:lstStyle/>
          <a:p>
            <a:pPr marL="139700" indent="0">
              <a:buNone/>
            </a:pPr>
            <a:r>
              <a:rPr lang="en-US" b="1" dirty="0" smtClean="0">
                <a:solidFill>
                  <a:schemeClr val="tx1"/>
                </a:solidFill>
              </a:rPr>
              <a:t>Taking ACTION Towards goal is the Key step to Success.</a:t>
            </a:r>
          </a:p>
          <a:p>
            <a:pPr marL="139700" indent="0">
              <a:buNone/>
            </a:pPr>
            <a:endParaRPr lang="en-US" b="1" dirty="0" smtClean="0">
              <a:solidFill>
                <a:schemeClr val="tx1"/>
              </a:solidFill>
            </a:endParaRPr>
          </a:p>
          <a:p>
            <a:pPr marL="139700" indent="0">
              <a:buNone/>
            </a:pPr>
            <a:r>
              <a:rPr lang="en-US" b="1" dirty="0" smtClean="0">
                <a:solidFill>
                  <a:schemeClr val="tx1"/>
                </a:solidFill>
              </a:rPr>
              <a:t>If </a:t>
            </a:r>
            <a:r>
              <a:rPr lang="en-US" b="1" dirty="0">
                <a:solidFill>
                  <a:schemeClr val="tx1"/>
                </a:solidFill>
              </a:rPr>
              <a:t>You Don't Fill Your Day With High Priority Actions, It Will </a:t>
            </a:r>
            <a:r>
              <a:rPr lang="en-US" b="1" dirty="0" smtClean="0">
                <a:solidFill>
                  <a:schemeClr val="tx1"/>
                </a:solidFill>
              </a:rPr>
              <a:t>Automatically Gets </a:t>
            </a:r>
            <a:r>
              <a:rPr lang="en-US" b="1" dirty="0">
                <a:solidFill>
                  <a:schemeClr val="tx1"/>
                </a:solidFill>
              </a:rPr>
              <a:t>Filled With Low Priority Distractions </a:t>
            </a:r>
            <a:endParaRPr lang="en-US" sz="2000" b="1" dirty="0" smtClean="0">
              <a:solidFill>
                <a:schemeClr val="tx1"/>
              </a:solidFill>
            </a:endParaRPr>
          </a:p>
          <a:p>
            <a:pPr marL="139700" indent="0">
              <a:buNone/>
            </a:pPr>
            <a:endParaRPr lang="en-US" sz="2000" b="1" dirty="0" smtClean="0"/>
          </a:p>
          <a:p>
            <a:r>
              <a:rPr lang="en-US" sz="2000" b="1" dirty="0" smtClean="0"/>
              <a:t>Exercise</a:t>
            </a:r>
          </a:p>
          <a:p>
            <a:pPr marL="139700" indent="0">
              <a:buNone/>
            </a:pPr>
            <a:r>
              <a:rPr lang="en-US" sz="2000" dirty="0"/>
              <a:t>Write down all the things that create RESISTANCE in the process of you taking action.</a:t>
            </a:r>
            <a:endParaRPr lang="en-US" sz="2000" b="1" dirty="0"/>
          </a:p>
        </p:txBody>
      </p:sp>
      <p:sp>
        <p:nvSpPr>
          <p:cNvPr id="4" name="Slide Number Placeholder 3"/>
          <p:cNvSpPr>
            <a:spLocks noGrp="1"/>
          </p:cNvSpPr>
          <p:nvPr>
            <p:ph type="sldNum" sz="quarter" idx="4"/>
          </p:nvPr>
        </p:nvSpPr>
        <p:spPr/>
        <p:txBody>
          <a:bodyPr/>
          <a:lstStyle/>
          <a:p>
            <a:pPr>
              <a:defRPr/>
            </a:pPr>
            <a:r>
              <a:rPr lang="en-US" dirty="0" smtClean="0"/>
              <a:t>www.pantechsolutions.net</a:t>
            </a:r>
          </a:p>
          <a:p>
            <a:pPr>
              <a:defRPr/>
            </a:pPr>
            <a:r>
              <a:rPr lang="en-US" dirty="0" smtClean="0"/>
              <a:t>For learning hub visit  learn.pantechsolutions.net </a:t>
            </a:r>
            <a:endParaRPr lang="en-US" dirty="0"/>
          </a:p>
        </p:txBody>
      </p:sp>
    </p:spTree>
    <p:extLst>
      <p:ext uri="{BB962C8B-B14F-4D97-AF65-F5344CB8AC3E}">
        <p14:creationId xmlns:p14="http://schemas.microsoft.com/office/powerpoint/2010/main" val="27743484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400" y="373345"/>
            <a:ext cx="8520600" cy="572700"/>
          </a:xfrm>
        </p:spPr>
        <p:txBody>
          <a:bodyPr/>
          <a:lstStyle/>
          <a:p>
            <a:r>
              <a:rPr lang="en-US" dirty="0" smtClean="0">
                <a:solidFill>
                  <a:srgbClr val="FF0000"/>
                </a:solidFill>
              </a:rPr>
              <a:t>What is LCD</a:t>
            </a:r>
            <a:endParaRPr lang="en-IN" dirty="0">
              <a:solidFill>
                <a:srgbClr val="FF0000"/>
              </a:solidFill>
            </a:endParaRPr>
          </a:p>
        </p:txBody>
      </p:sp>
      <p:sp>
        <p:nvSpPr>
          <p:cNvPr id="3" name="Content Placeholder 2"/>
          <p:cNvSpPr>
            <a:spLocks noGrp="1"/>
          </p:cNvSpPr>
          <p:nvPr>
            <p:ph idx="1"/>
          </p:nvPr>
        </p:nvSpPr>
        <p:spPr/>
        <p:txBody>
          <a:bodyPr/>
          <a:lstStyle/>
          <a:p>
            <a:r>
              <a:rPr lang="en-US" dirty="0">
                <a:solidFill>
                  <a:schemeClr val="tx1"/>
                </a:solidFill>
              </a:rPr>
              <a:t>A liquid-crystal display (LCD) is a flat-panel display or other electronically modulated optical device that uses the light-modulating properties of liquid crystals combined with polarizers. Liquid crystals do not emit light directly,[1] instead using a backlight or reflector to produce images in color or monochrome</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pic>
        <p:nvPicPr>
          <p:cNvPr id="5" name="Picture 4"/>
          <p:cNvPicPr>
            <a:picLocks noChangeAspect="1"/>
          </p:cNvPicPr>
          <p:nvPr/>
        </p:nvPicPr>
        <p:blipFill>
          <a:blip r:embed="rId2"/>
          <a:stretch>
            <a:fillRect/>
          </a:stretch>
        </p:blipFill>
        <p:spPr>
          <a:xfrm>
            <a:off x="676941" y="2228749"/>
            <a:ext cx="2857899" cy="1448002"/>
          </a:xfrm>
          <a:prstGeom prst="rect">
            <a:avLst/>
          </a:prstGeom>
        </p:spPr>
      </p:pic>
      <p:pic>
        <p:nvPicPr>
          <p:cNvPr id="6" name="Picture 5"/>
          <p:cNvPicPr>
            <a:picLocks noChangeAspect="1"/>
          </p:cNvPicPr>
          <p:nvPr/>
        </p:nvPicPr>
        <p:blipFill>
          <a:blip r:embed="rId3"/>
          <a:stretch>
            <a:fillRect/>
          </a:stretch>
        </p:blipFill>
        <p:spPr>
          <a:xfrm>
            <a:off x="3642281" y="1981064"/>
            <a:ext cx="2372056" cy="1695687"/>
          </a:xfrm>
          <a:prstGeom prst="rect">
            <a:avLst/>
          </a:prstGeom>
        </p:spPr>
      </p:pic>
      <p:pic>
        <p:nvPicPr>
          <p:cNvPr id="7" name="Picture 6"/>
          <p:cNvPicPr>
            <a:picLocks noChangeAspect="1"/>
          </p:cNvPicPr>
          <p:nvPr/>
        </p:nvPicPr>
        <p:blipFill>
          <a:blip r:embed="rId4"/>
          <a:stretch>
            <a:fillRect/>
          </a:stretch>
        </p:blipFill>
        <p:spPr>
          <a:xfrm>
            <a:off x="6066227" y="1838169"/>
            <a:ext cx="2819794" cy="1838582"/>
          </a:xfrm>
          <a:prstGeom prst="rect">
            <a:avLst/>
          </a:prstGeom>
        </p:spPr>
      </p:pic>
      <p:pic>
        <p:nvPicPr>
          <p:cNvPr id="8" name="Picture 7"/>
          <p:cNvPicPr>
            <a:picLocks noChangeAspect="1"/>
          </p:cNvPicPr>
          <p:nvPr/>
        </p:nvPicPr>
        <p:blipFill>
          <a:blip r:embed="rId5"/>
          <a:stretch>
            <a:fillRect/>
          </a:stretch>
        </p:blipFill>
        <p:spPr>
          <a:xfrm>
            <a:off x="676941" y="3790801"/>
            <a:ext cx="1819529" cy="1066949"/>
          </a:xfrm>
          <a:prstGeom prst="rect">
            <a:avLst/>
          </a:prstGeom>
        </p:spPr>
      </p:pic>
      <p:pic>
        <p:nvPicPr>
          <p:cNvPr id="9" name="Picture 8"/>
          <p:cNvPicPr>
            <a:picLocks noChangeAspect="1"/>
          </p:cNvPicPr>
          <p:nvPr/>
        </p:nvPicPr>
        <p:blipFill>
          <a:blip r:embed="rId6"/>
          <a:stretch>
            <a:fillRect/>
          </a:stretch>
        </p:blipFill>
        <p:spPr>
          <a:xfrm>
            <a:off x="2548360" y="3806736"/>
            <a:ext cx="1711913" cy="1154393"/>
          </a:xfrm>
          <a:prstGeom prst="rect">
            <a:avLst/>
          </a:prstGeom>
        </p:spPr>
      </p:pic>
    </p:spTree>
    <p:extLst>
      <p:ext uri="{BB962C8B-B14F-4D97-AF65-F5344CB8AC3E}">
        <p14:creationId xmlns:p14="http://schemas.microsoft.com/office/powerpoint/2010/main" val="29392138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PIN Details of LCD</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407306" y="1212850"/>
            <a:ext cx="4824188" cy="341630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pic>
        <p:nvPicPr>
          <p:cNvPr id="6" name="Picture 5"/>
          <p:cNvPicPr>
            <a:picLocks noChangeAspect="1"/>
          </p:cNvPicPr>
          <p:nvPr/>
        </p:nvPicPr>
        <p:blipFill>
          <a:blip r:embed="rId3"/>
          <a:stretch>
            <a:fillRect/>
          </a:stretch>
        </p:blipFill>
        <p:spPr>
          <a:xfrm>
            <a:off x="5360413" y="104993"/>
            <a:ext cx="3528574" cy="3438022"/>
          </a:xfrm>
          <a:prstGeom prst="rect">
            <a:avLst/>
          </a:prstGeom>
        </p:spPr>
      </p:pic>
    </p:spTree>
    <p:extLst>
      <p:ext uri="{BB962C8B-B14F-4D97-AF65-F5344CB8AC3E}">
        <p14:creationId xmlns:p14="http://schemas.microsoft.com/office/powerpoint/2010/main" val="3011375101"/>
      </p:ext>
    </p:extLst>
  </p:cSld>
  <p:clrMapOvr>
    <a:masterClrMapping/>
  </p:clrMapOvr>
  <p:timing>
    <p:tnLst>
      <p:par>
        <p:cTn id="1" dur="indefinite" restart="never" nodeType="tmRoot"/>
      </p:par>
    </p:tnLst>
  </p:timing>
</p:sld>
</file>

<file path=ppt/theme/theme1.xml><?xml version="1.0" encoding="utf-8"?>
<a:theme xmlns:a="http://schemas.openxmlformats.org/drawingml/2006/main" name="Mathematics Subject for Middle School - 6th Grade: Algebra by Slidesgo">
  <a:themeElements>
    <a:clrScheme name="Simple Light">
      <a:dk1>
        <a:srgbClr val="191919"/>
      </a:dk1>
      <a:lt1>
        <a:srgbClr val="07246E"/>
      </a:lt1>
      <a:dk2>
        <a:srgbClr val="0F327F"/>
      </a:dk2>
      <a:lt2>
        <a:srgbClr val="FF3141"/>
      </a:lt2>
      <a:accent1>
        <a:srgbClr val="FFB400"/>
      </a:accent1>
      <a:accent2>
        <a:srgbClr val="00B6FF"/>
      </a:accent2>
      <a:accent3>
        <a:srgbClr val="EDEDED"/>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3989</TotalTime>
  <Words>1177</Words>
  <Application>Microsoft Office PowerPoint</Application>
  <PresentationFormat>On-screen Show (16:9)</PresentationFormat>
  <Paragraphs>410</Paragraphs>
  <Slides>42</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42</vt:i4>
      </vt:variant>
    </vt:vector>
  </HeadingPairs>
  <TitlesOfParts>
    <vt:vector size="53" baseType="lpstr">
      <vt:lpstr>Menlo</vt:lpstr>
      <vt:lpstr>Montserrat</vt:lpstr>
      <vt:lpstr>Helvetica Neue</vt:lpstr>
      <vt:lpstr>Fire sans extra</vt:lpstr>
      <vt:lpstr>Karla Regular</vt:lpstr>
      <vt:lpstr>Open Sans</vt:lpstr>
      <vt:lpstr>Arial</vt:lpstr>
      <vt:lpstr>Nunito</vt:lpstr>
      <vt:lpstr>Roboto</vt:lpstr>
      <vt:lpstr>Wingdings</vt:lpstr>
      <vt:lpstr>Mathematics Subject for Middle School - 6th Grade: Algebra by Slidesgo</vt:lpstr>
      <vt:lpstr>LCD and I2C Interface with 8051 (8051 -5 Days Workshop)</vt:lpstr>
      <vt:lpstr>PowerPoint Presentation</vt:lpstr>
      <vt:lpstr>About Pantech</vt:lpstr>
      <vt:lpstr>    About me</vt:lpstr>
      <vt:lpstr>Announcement</vt:lpstr>
      <vt:lpstr>What you get on 30 Days Internship</vt:lpstr>
      <vt:lpstr>Mindset Lesson for the Day</vt:lpstr>
      <vt:lpstr>What is LCD</vt:lpstr>
      <vt:lpstr>PIN Details of LCD</vt:lpstr>
      <vt:lpstr>Schematic Diagram of LCD</vt:lpstr>
      <vt:lpstr>Character Display LCD</vt:lpstr>
      <vt:lpstr>Step 1-Initialize LCD</vt:lpstr>
      <vt:lpstr>Header files and Declarations</vt:lpstr>
      <vt:lpstr>LCD functions</vt:lpstr>
      <vt:lpstr>LCD Command</vt:lpstr>
      <vt:lpstr>LCD DISPLAY</vt:lpstr>
      <vt:lpstr>Delay</vt:lpstr>
      <vt:lpstr>PowerPoint Presentation</vt:lpstr>
      <vt:lpstr>Main</vt:lpstr>
      <vt:lpstr>What is IIC</vt:lpstr>
      <vt:lpstr>Why Use I2C?  </vt:lpstr>
      <vt:lpstr>I2C is Open Drain</vt:lpstr>
      <vt:lpstr>Features of I2C  </vt:lpstr>
      <vt:lpstr>Start</vt:lpstr>
      <vt:lpstr>Stop</vt:lpstr>
      <vt:lpstr>I2C – How it works</vt:lpstr>
      <vt:lpstr>I2C – How it works</vt:lpstr>
      <vt:lpstr>Sending Data to a Slave Device  </vt:lpstr>
      <vt:lpstr>Reading Data from a Slave Device  </vt:lpstr>
      <vt:lpstr>Circuit Diagram</vt:lpstr>
      <vt:lpstr>Header file and definitions </vt:lpstr>
      <vt:lpstr>Declarations</vt:lpstr>
      <vt:lpstr>void InitSerial(void) </vt:lpstr>
      <vt:lpstr>void Start(void)</vt:lpstr>
      <vt:lpstr>void Stop(void)</vt:lpstr>
      <vt:lpstr>Write I2C</vt:lpstr>
      <vt:lpstr>Read I2C</vt:lpstr>
      <vt:lpstr>Read  byte from I2C</vt:lpstr>
      <vt:lpstr>Write  byte from I2C</vt:lpstr>
      <vt:lpstr>Delay </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SYSTEM DESIGN &amp; IoT</dc:title>
  <dc:creator>jeeva rajan</dc:creator>
  <cp:lastModifiedBy>PANTECH</cp:lastModifiedBy>
  <cp:revision>311</cp:revision>
  <dcterms:modified xsi:type="dcterms:W3CDTF">2021-07-02T13:26:58Z</dcterms:modified>
</cp:coreProperties>
</file>